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6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EA8DC943-E220-4975-95DC-A3563EA9197A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B9F71D3-7C6D-4FD7-997B-ECBF8D731E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DC943-E220-4975-95DC-A3563EA9197A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F71D3-7C6D-4FD7-997B-ECBF8D731E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DC943-E220-4975-95DC-A3563EA9197A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F71D3-7C6D-4FD7-997B-ECBF8D731E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DC943-E220-4975-95DC-A3563EA9197A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F71D3-7C6D-4FD7-997B-ECBF8D731E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DC943-E220-4975-95DC-A3563EA9197A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F71D3-7C6D-4FD7-997B-ECBF8D731E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DC943-E220-4975-95DC-A3563EA9197A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F71D3-7C6D-4FD7-997B-ECBF8D731EE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DC943-E220-4975-95DC-A3563EA9197A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F71D3-7C6D-4FD7-997B-ECBF8D731EE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DC943-E220-4975-95DC-A3563EA9197A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F71D3-7C6D-4FD7-997B-ECBF8D731E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DC943-E220-4975-95DC-A3563EA9197A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F71D3-7C6D-4FD7-997B-ECBF8D731E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EA8DC943-E220-4975-95DC-A3563EA9197A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B9F71D3-7C6D-4FD7-997B-ECBF8D731E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EA8DC943-E220-4975-95DC-A3563EA9197A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B9F71D3-7C6D-4FD7-997B-ECBF8D731E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A8DC943-E220-4975-95DC-A3563EA9197A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B9F71D3-7C6D-4FD7-997B-ECBF8D731EE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700808"/>
            <a:ext cx="6477000" cy="243840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latin typeface="Century Schoolbook" panose="02040604050505020304" pitchFamily="18" charset="0"/>
              </a:rPr>
              <a:t>Виды изображений </a:t>
            </a:r>
            <a:br>
              <a:rPr lang="ru-RU" sz="6000" b="1" dirty="0" smtClean="0">
                <a:latin typeface="Century Schoolbook" panose="02040604050505020304" pitchFamily="18" charset="0"/>
              </a:rPr>
            </a:br>
            <a:r>
              <a:rPr lang="ru-RU" sz="6000" b="1" dirty="0" smtClean="0">
                <a:latin typeface="Century Schoolbook" panose="02040604050505020304" pitchFamily="18" charset="0"/>
              </a:rPr>
              <a:t>в картине</a:t>
            </a:r>
            <a:endParaRPr lang="ru-RU" sz="6000" b="1" dirty="0">
              <a:latin typeface="Century Schoolbook" panose="020406040505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5013176"/>
            <a:ext cx="4716016" cy="68580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Презентацию подготовила преподаватель художественного отделения  ДШИ им. А.К. </a:t>
            </a:r>
            <a:r>
              <a:rPr lang="ru-RU" dirty="0" err="1" smtClean="0"/>
              <a:t>Лядова</a:t>
            </a:r>
            <a:r>
              <a:rPr lang="ru-RU" dirty="0" smtClean="0"/>
              <a:t> Красникова А.А.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215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нна\Desktop\4901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55" y="620688"/>
            <a:ext cx="4032448" cy="536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76056" y="980728"/>
            <a:ext cx="329744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  <a:latin typeface="Century" panose="02040604050505020304" pitchFamily="18" charset="0"/>
              </a:rPr>
              <a:t>И. Я. </a:t>
            </a:r>
            <a:r>
              <a:rPr lang="ru-RU" sz="2400" dirty="0" err="1">
                <a:solidFill>
                  <a:prstClr val="black"/>
                </a:solidFill>
                <a:latin typeface="Century" panose="02040604050505020304" pitchFamily="18" charset="0"/>
              </a:rPr>
              <a:t>Билибин</a:t>
            </a:r>
            <a:r>
              <a:rPr lang="ru-RU" sz="2400" dirty="0">
                <a:solidFill>
                  <a:prstClr val="black"/>
                </a:solidFill>
                <a:latin typeface="Century" panose="02040604050505020304" pitchFamily="18" charset="0"/>
              </a:rPr>
              <a:t> </a:t>
            </a:r>
            <a:endParaRPr lang="ru-RU" sz="2400" dirty="0" smtClean="0">
              <a:solidFill>
                <a:prstClr val="black"/>
              </a:solidFill>
              <a:latin typeface="Century" panose="02040604050505020304" pitchFamily="18" charset="0"/>
            </a:endParaRPr>
          </a:p>
          <a:p>
            <a:pPr lvl="0"/>
            <a:r>
              <a:rPr lang="ru-RU" sz="2400" dirty="0" smtClean="0">
                <a:solidFill>
                  <a:prstClr val="black"/>
                </a:solidFill>
                <a:latin typeface="Century" panose="02040604050505020304" pitchFamily="18" charset="0"/>
              </a:rPr>
              <a:t>Иллюстрация для сказки </a:t>
            </a:r>
            <a:endParaRPr lang="ru-RU" sz="2400" dirty="0">
              <a:solidFill>
                <a:prstClr val="black"/>
              </a:solidFill>
              <a:latin typeface="Century" panose="02040604050505020304" pitchFamily="18" charset="0"/>
            </a:endParaRPr>
          </a:p>
          <a:p>
            <a:pPr lvl="0"/>
            <a:r>
              <a:rPr lang="ru-RU" sz="2400" dirty="0" smtClean="0">
                <a:solidFill>
                  <a:prstClr val="black"/>
                </a:solidFill>
                <a:latin typeface="Century" panose="02040604050505020304" pitchFamily="18" charset="0"/>
              </a:rPr>
              <a:t>«Водяной царь и Василиса Премудрая»</a:t>
            </a:r>
            <a:endParaRPr lang="ru-RU" sz="2400" dirty="0">
              <a:solidFill>
                <a:prstClr val="black"/>
              </a:solidFill>
              <a:latin typeface="Century" panose="02040604050505020304" pitchFamily="18" charset="0"/>
            </a:endParaRPr>
          </a:p>
          <a:p>
            <a:pPr lvl="0"/>
            <a:r>
              <a:rPr lang="ru-RU" sz="2400" dirty="0" smtClean="0">
                <a:solidFill>
                  <a:prstClr val="black"/>
                </a:solidFill>
                <a:latin typeface="Century" panose="02040604050505020304" pitchFamily="18" charset="0"/>
              </a:rPr>
              <a:t>1931г</a:t>
            </a:r>
            <a:r>
              <a:rPr lang="ru-RU" sz="2400" dirty="0">
                <a:solidFill>
                  <a:prstClr val="black"/>
                </a:solidFill>
                <a:latin typeface="Century" panose="02040604050505020304" pitchFamily="18" charset="0"/>
              </a:rPr>
              <a:t>.</a:t>
            </a:r>
            <a:endParaRPr lang="ru-RU" sz="2400" dirty="0">
              <a:solidFill>
                <a:prstClr val="black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309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нна\Desktop\scale_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6672"/>
            <a:ext cx="5832648" cy="483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5312740"/>
            <a:ext cx="5832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entury" panose="02040604050505020304" pitchFamily="18" charset="0"/>
              </a:rPr>
              <a:t>Анри Матисс «Красная студия» 1911г.</a:t>
            </a:r>
            <a:endParaRPr lang="ru-RU" sz="28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38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7" y="5373216"/>
            <a:ext cx="784541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latin typeface="Century" panose="02040604050505020304" pitchFamily="18" charset="0"/>
              </a:rPr>
              <a:t>Анри Матисс «Десерт</a:t>
            </a:r>
            <a:r>
              <a:rPr lang="ru-RU" sz="2800" dirty="0">
                <a:solidFill>
                  <a:srgbClr val="000000"/>
                </a:solidFill>
                <a:latin typeface="Century" panose="02040604050505020304" pitchFamily="18" charset="0"/>
              </a:rPr>
              <a:t>: Гармония в Красном</a:t>
            </a:r>
            <a:r>
              <a:rPr lang="ru-RU" sz="2800" dirty="0" smtClean="0">
                <a:solidFill>
                  <a:srgbClr val="000000"/>
                </a:solidFill>
                <a:latin typeface="Century" panose="02040604050505020304" pitchFamily="18" charset="0"/>
              </a:rPr>
              <a:t>»</a:t>
            </a:r>
          </a:p>
          <a:p>
            <a:r>
              <a:rPr lang="ru-RU" sz="2800" dirty="0" smtClean="0">
                <a:solidFill>
                  <a:srgbClr val="000000"/>
                </a:solidFill>
                <a:latin typeface="Century" panose="02040604050505020304" pitchFamily="18" charset="0"/>
              </a:rPr>
              <a:t>1908г.</a:t>
            </a:r>
            <a:endParaRPr lang="ru-RU" sz="2800" dirty="0">
              <a:latin typeface="Century" panose="02040604050505020304" pitchFamily="18" charset="0"/>
            </a:endParaRPr>
          </a:p>
        </p:txBody>
      </p:sp>
      <p:pic>
        <p:nvPicPr>
          <p:cNvPr id="6146" name="Picture 2" descr="C:\Users\Анна\Desktop\scale_1200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959" y="586170"/>
            <a:ext cx="5688632" cy="477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964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889844"/>
            <a:ext cx="554461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dirty="0" smtClean="0">
                <a:solidFill>
                  <a:prstClr val="black"/>
                </a:solidFill>
                <a:latin typeface="Century Schoolbook" panose="02040604050505020304" pitchFamily="18" charset="0"/>
              </a:rPr>
              <a:t>3. Абстрактное изображение </a:t>
            </a:r>
            <a:endParaRPr lang="ru-RU" sz="3600" dirty="0">
              <a:solidFill>
                <a:prstClr val="black"/>
              </a:solidFill>
              <a:latin typeface="Century Schoolbook" panose="02040604050505020304" pitchFamily="18" charset="0"/>
            </a:endParaRPr>
          </a:p>
          <a:p>
            <a:pPr lvl="0"/>
            <a:r>
              <a:rPr lang="ru-RU" sz="3600" dirty="0">
                <a:solidFill>
                  <a:prstClr val="black"/>
                </a:solidFill>
                <a:latin typeface="Century Schoolbook" panose="02040604050505020304" pitchFamily="18" charset="0"/>
              </a:rPr>
              <a:t>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222222"/>
                </a:solidFill>
                <a:latin typeface="Century Schoolbook" panose="02040604050505020304" pitchFamily="18" charset="0"/>
              </a:rPr>
              <a:t>Уход от реальных форм предмета.</a:t>
            </a:r>
            <a:endParaRPr lang="ru-RU" sz="2400" dirty="0">
              <a:solidFill>
                <a:srgbClr val="222222"/>
              </a:solidFill>
              <a:latin typeface="Century Schoolbook" panose="02040604050505020304" pitchFamily="18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222222"/>
                </a:solidFill>
                <a:latin typeface="Century Schoolbook" panose="02040604050505020304" pitchFamily="18" charset="0"/>
              </a:rPr>
              <a:t>Главные средства-геометрические формы и цветовые сочетания.</a:t>
            </a:r>
            <a:endParaRPr lang="ru-RU" sz="2400" dirty="0">
              <a:solidFill>
                <a:srgbClr val="222222"/>
              </a:solidFill>
              <a:latin typeface="Century Schoolbook" panose="02040604050505020304" pitchFamily="18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Century Schoolbook" panose="02040604050505020304" pitchFamily="18" charset="0"/>
              </a:rPr>
              <a:t>Отказ от изображения реальной действительности природы.</a:t>
            </a:r>
            <a:endParaRPr lang="ru-RU" sz="2400" dirty="0">
              <a:solidFill>
                <a:prstClr val="black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545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Анна\Desktop\malevich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68" y="476672"/>
            <a:ext cx="37433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76056" y="1268760"/>
            <a:ext cx="29523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entury" panose="02040604050505020304" pitchFamily="18" charset="0"/>
              </a:rPr>
              <a:t>Казимир Малевич «Дама и рояль»</a:t>
            </a:r>
          </a:p>
          <a:p>
            <a:r>
              <a:rPr lang="ru-RU" sz="2800" dirty="0" smtClean="0">
                <a:latin typeface="Century" panose="02040604050505020304" pitchFamily="18" charset="0"/>
              </a:rPr>
              <a:t>1913г.</a:t>
            </a:r>
            <a:endParaRPr lang="ru-RU" sz="28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555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нна\Desktop\4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4736380" cy="548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40152" y="1052736"/>
            <a:ext cx="216024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entury" panose="02040604050505020304" pitchFamily="18" charset="0"/>
              </a:rPr>
              <a:t>Василий Кандинский «</a:t>
            </a:r>
            <a:r>
              <a:rPr lang="ru-RU" sz="2800" dirty="0">
                <a:solidFill>
                  <a:srgbClr val="4B4B4B"/>
                </a:solidFill>
                <a:latin typeface="Century" panose="02040604050505020304" pitchFamily="18" charset="0"/>
              </a:rPr>
              <a:t>Картина с </a:t>
            </a:r>
            <a:r>
              <a:rPr lang="ru-RU" sz="2800" dirty="0" smtClean="0">
                <a:solidFill>
                  <a:srgbClr val="4B4B4B"/>
                </a:solidFill>
                <a:latin typeface="Century" panose="02040604050505020304" pitchFamily="18" charset="0"/>
              </a:rPr>
              <a:t>кругом»</a:t>
            </a:r>
            <a:endParaRPr lang="ru-RU" sz="2800" dirty="0">
              <a:solidFill>
                <a:srgbClr val="4B4B4B"/>
              </a:solidFill>
              <a:latin typeface="Century" panose="02040604050505020304" pitchFamily="18" charset="0"/>
            </a:endParaRPr>
          </a:p>
          <a:p>
            <a:r>
              <a:rPr lang="ru-RU" sz="2800" dirty="0" smtClean="0">
                <a:solidFill>
                  <a:srgbClr val="4B4B4B"/>
                </a:solidFill>
                <a:latin typeface="Century" panose="02040604050505020304" pitchFamily="18" charset="0"/>
              </a:rPr>
              <a:t>1911г.</a:t>
            </a:r>
            <a:endParaRPr lang="ru-RU" sz="2800" dirty="0">
              <a:solidFill>
                <a:srgbClr val="4B4B4B"/>
              </a:solidFill>
              <a:latin typeface="Century" panose="020406040505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535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08104" y="1196752"/>
            <a:ext cx="27363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Century" panose="02040604050505020304" pitchFamily="18" charset="0"/>
              </a:rPr>
              <a:t>Василий Кандинский </a:t>
            </a:r>
            <a:r>
              <a:rPr lang="ru-RU" sz="2800" dirty="0" smtClean="0">
                <a:latin typeface="Century" panose="02040604050505020304" pitchFamily="18" charset="0"/>
              </a:rPr>
              <a:t> «Тяжелые плавающие» 1924г.</a:t>
            </a:r>
            <a:endParaRPr lang="ru-RU" sz="2800" i="0" dirty="0">
              <a:effectLst/>
              <a:latin typeface="Century" panose="02040604050505020304" pitchFamily="18" charset="0"/>
            </a:endParaRPr>
          </a:p>
        </p:txBody>
      </p:sp>
      <p:pic>
        <p:nvPicPr>
          <p:cNvPr id="9218" name="Picture 2" descr="C:\Users\Анна\Desktop\6200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01" y="548680"/>
            <a:ext cx="4068564" cy="593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317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68144" y="836712"/>
            <a:ext cx="266429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entury" panose="02040604050505020304" pitchFamily="18" charset="0"/>
              </a:rPr>
              <a:t>Пит </a:t>
            </a:r>
            <a:r>
              <a:rPr lang="ru-RU" sz="2800" dirty="0" err="1" smtClean="0">
                <a:latin typeface="Century" panose="02040604050505020304" pitchFamily="18" charset="0"/>
              </a:rPr>
              <a:t>Мондриан</a:t>
            </a:r>
            <a:r>
              <a:rPr lang="ru-RU" sz="2800" dirty="0" smtClean="0">
                <a:latin typeface="Century" panose="02040604050505020304" pitchFamily="18" charset="0"/>
              </a:rPr>
              <a:t> «Композиция </a:t>
            </a:r>
            <a:r>
              <a:rPr lang="ru-RU" sz="2800" dirty="0">
                <a:latin typeface="Century" panose="02040604050505020304" pitchFamily="18" charset="0"/>
              </a:rPr>
              <a:t>с красным, синим и </a:t>
            </a:r>
            <a:r>
              <a:rPr lang="ru-RU" sz="2800" dirty="0" smtClean="0">
                <a:latin typeface="Century" panose="02040604050505020304" pitchFamily="18" charset="0"/>
              </a:rPr>
              <a:t>жёлтым» </a:t>
            </a:r>
          </a:p>
          <a:p>
            <a:r>
              <a:rPr lang="ru-RU" sz="2800" dirty="0" smtClean="0">
                <a:latin typeface="Century" panose="02040604050505020304" pitchFamily="18" charset="0"/>
              </a:rPr>
              <a:t>1930 </a:t>
            </a:r>
            <a:r>
              <a:rPr lang="ru-RU" sz="2800" dirty="0">
                <a:latin typeface="Century" panose="02040604050505020304" pitchFamily="18" charset="0"/>
              </a:rPr>
              <a:t>г.</a:t>
            </a:r>
          </a:p>
        </p:txBody>
      </p:sp>
      <p:pic>
        <p:nvPicPr>
          <p:cNvPr id="10242" name="Picture 2" descr="C:\Users\Анна\Desktop\Piet_Mondriaan,_1930_-_Mondrian_Composition_II_in_Red,_Blue,_and_Yell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58" y="836712"/>
            <a:ext cx="4921386" cy="498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554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097342"/>
            <a:ext cx="7056784" cy="397031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Существует три основных вида изображений в картине</a:t>
            </a:r>
          </a:p>
          <a:p>
            <a:pPr algn="ctr"/>
            <a:endParaRPr lang="ru-RU" sz="3600" b="1" dirty="0">
              <a:solidFill>
                <a:schemeClr val="tx2">
                  <a:lumMod val="50000"/>
                </a:schemeClr>
              </a:solidFill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AutoNum type="arabicPeriod"/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Реалистическое</a:t>
            </a:r>
          </a:p>
          <a:p>
            <a:pPr marL="742950" indent="-742950">
              <a:buAutoNum type="arabicPeriod"/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Декоративное</a:t>
            </a:r>
          </a:p>
          <a:p>
            <a:pPr marL="742950" indent="-742950">
              <a:buAutoNum type="arabicPeriod"/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Абстрактное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Century Schoolbook" panose="020406040505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133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1127" y="548680"/>
            <a:ext cx="612068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ctr">
              <a:buAutoNum type="arabicPeriod"/>
            </a:pPr>
            <a:r>
              <a:rPr lang="ru-RU" sz="3600" dirty="0" smtClean="0">
                <a:latin typeface="Century Schoolbook" panose="02040604050505020304" pitchFamily="18" charset="0"/>
              </a:rPr>
              <a:t>Реалистическое изображение</a:t>
            </a:r>
          </a:p>
          <a:p>
            <a:r>
              <a:rPr lang="ru-RU" sz="3600" dirty="0" smtClean="0">
                <a:latin typeface="Century Schoolbook" panose="02040604050505020304" pitchFamily="18" charset="0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222222"/>
                </a:solidFill>
                <a:latin typeface="Century Schoolbook" panose="02040604050505020304" pitchFamily="18" charset="0"/>
              </a:rPr>
              <a:t>П</a:t>
            </a:r>
            <a:r>
              <a:rPr lang="ru-RU" sz="2400" b="0" i="0" dirty="0" smtClean="0">
                <a:solidFill>
                  <a:srgbClr val="222222"/>
                </a:solidFill>
                <a:effectLst/>
                <a:latin typeface="Century Schoolbook" panose="02040604050505020304" pitchFamily="18" charset="0"/>
              </a:rPr>
              <a:t>рирода написана так, как её увидел художник.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222222"/>
                </a:solidFill>
                <a:latin typeface="Century Schoolbook" panose="02040604050505020304" pitchFamily="18" charset="0"/>
              </a:rPr>
              <a:t>Часто создается с натуры.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Century Schoolbook" panose="02040604050505020304" pitchFamily="18" charset="0"/>
              </a:rPr>
              <a:t>Художник изображает жизнь, так как она есть, не приукрашиваю ее.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400" dirty="0">
                <a:latin typeface="Century Schoolbook" panose="02040604050505020304" pitchFamily="18" charset="0"/>
              </a:rPr>
              <a:t>П</a:t>
            </a:r>
            <a:r>
              <a:rPr lang="ru-RU" sz="2400" dirty="0" smtClean="0">
                <a:latin typeface="Century Schoolbook" panose="02040604050505020304" pitchFamily="18" charset="0"/>
              </a:rPr>
              <a:t>ерспективное построение предметов.</a:t>
            </a:r>
            <a:endParaRPr lang="ru-RU" sz="24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977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на\Desktop\левитан мар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7272807" cy="463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5666928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entury Schoolbook" panose="02040604050505020304" pitchFamily="18" charset="0"/>
              </a:rPr>
              <a:t>Левитан И.И. «Март» 1895г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5872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на\Desktop\шишкин рож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92" y="692696"/>
            <a:ext cx="7504880" cy="42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114" y="5301208"/>
            <a:ext cx="5041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entury Schoolbook" panose="02040604050505020304" pitchFamily="18" charset="0"/>
              </a:rPr>
              <a:t>Шишкин И.И. «Рожь» 1878г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1989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на\Desktop\venetsianov-a.-g.-na-zhatve.-le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92696"/>
            <a:ext cx="4371964" cy="543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59588" y="1268760"/>
            <a:ext cx="2828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Century" panose="02040604050505020304" pitchFamily="18" charset="0"/>
              </a:rPr>
              <a:t>Венецианов А.Г</a:t>
            </a:r>
            <a:r>
              <a:rPr lang="ru-RU" sz="2400" dirty="0" smtClean="0">
                <a:latin typeface="Century" panose="02040604050505020304" pitchFamily="18" charset="0"/>
              </a:rPr>
              <a:t>.</a:t>
            </a:r>
          </a:p>
          <a:p>
            <a:r>
              <a:rPr lang="ru-RU" sz="2400" dirty="0" smtClean="0">
                <a:latin typeface="Century" panose="02040604050505020304" pitchFamily="18" charset="0"/>
              </a:rPr>
              <a:t>«На жатве. Лето»</a:t>
            </a:r>
          </a:p>
          <a:p>
            <a:r>
              <a:rPr lang="ru-RU" sz="2400" dirty="0" smtClean="0">
                <a:latin typeface="Century" panose="02040604050505020304" pitchFamily="18" charset="0"/>
              </a:rPr>
              <a:t>1820г.</a:t>
            </a:r>
            <a:endParaRPr lang="ru-RU" sz="24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565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на\Desktop\Hovhannes_Aivazovsky_-_The_Ninth_Wave_-_Google_Art_Proje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20688"/>
            <a:ext cx="6304152" cy="423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49121" y="5157192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entury" panose="02040604050505020304" pitchFamily="18" charset="0"/>
              </a:rPr>
              <a:t>Айвазовский И. «Девятый вал» 1850г.</a:t>
            </a:r>
            <a:endParaRPr lang="ru-RU" sz="24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009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074510"/>
            <a:ext cx="63367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dirty="0" smtClean="0">
                <a:solidFill>
                  <a:prstClr val="black"/>
                </a:solidFill>
                <a:latin typeface="Century Schoolbook" panose="02040604050505020304" pitchFamily="18" charset="0"/>
              </a:rPr>
              <a:t>2. Декоративное </a:t>
            </a:r>
            <a:r>
              <a:rPr lang="ru-RU" sz="3600" dirty="0">
                <a:solidFill>
                  <a:prstClr val="black"/>
                </a:solidFill>
                <a:latin typeface="Century Schoolbook" panose="02040604050505020304" pitchFamily="18" charset="0"/>
              </a:rPr>
              <a:t>изображение</a:t>
            </a:r>
          </a:p>
          <a:p>
            <a:pPr lvl="0"/>
            <a:r>
              <a:rPr lang="ru-RU" sz="3600" dirty="0">
                <a:solidFill>
                  <a:prstClr val="black"/>
                </a:solidFill>
                <a:latin typeface="Century Schoolbook" panose="02040604050505020304" pitchFamily="18" charset="0"/>
              </a:rPr>
              <a:t>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222222"/>
                </a:solidFill>
                <a:latin typeface="Century Schoolbook" panose="02040604050505020304" pitchFamily="18" charset="0"/>
              </a:rPr>
              <a:t>Внимание на деталях и узорах.</a:t>
            </a:r>
            <a:endParaRPr lang="ru-RU" sz="2400" dirty="0">
              <a:solidFill>
                <a:srgbClr val="222222"/>
              </a:solidFill>
              <a:latin typeface="Century Schoolbook" panose="02040604050505020304" pitchFamily="18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222222"/>
                </a:solidFill>
                <a:latin typeface="Century Schoolbook" panose="02040604050505020304" pitchFamily="18" charset="0"/>
              </a:rPr>
              <a:t>Пренебрежение правилами линейной перспективы.</a:t>
            </a:r>
            <a:endParaRPr lang="ru-RU" sz="2400" dirty="0">
              <a:solidFill>
                <a:srgbClr val="222222"/>
              </a:solidFill>
              <a:latin typeface="Century Schoolbook" panose="02040604050505020304" pitchFamily="18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Century Schoolbook" panose="02040604050505020304" pitchFamily="18" charset="0"/>
              </a:rPr>
              <a:t>Цвет предмета может быть дан без учета цвета и тени.</a:t>
            </a:r>
            <a:endParaRPr lang="ru-RU" sz="2400" dirty="0">
              <a:solidFill>
                <a:prstClr val="black"/>
              </a:solidFill>
              <a:latin typeface="Century Schoolbook" panose="02040604050505020304" pitchFamily="18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Century Schoolbook" panose="02040604050505020304" pitchFamily="18" charset="0"/>
              </a:rPr>
              <a:t>Стилизованность.</a:t>
            </a:r>
            <a:endParaRPr lang="ru-RU" sz="2400" dirty="0">
              <a:solidFill>
                <a:prstClr val="black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844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нна\Desktop\fmg5e99f0fb2171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4989414" cy="552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61014" y="1052736"/>
            <a:ext cx="25714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entury" panose="02040604050505020304" pitchFamily="18" charset="0"/>
              </a:rPr>
              <a:t>И. Я. </a:t>
            </a:r>
            <a:r>
              <a:rPr lang="ru-RU" sz="2400" dirty="0" err="1" smtClean="0">
                <a:latin typeface="Century" panose="02040604050505020304" pitchFamily="18" charset="0"/>
              </a:rPr>
              <a:t>Билибин</a:t>
            </a:r>
            <a:r>
              <a:rPr lang="ru-RU" sz="2400" dirty="0" smtClean="0">
                <a:latin typeface="Century" panose="02040604050505020304" pitchFamily="18" charset="0"/>
              </a:rPr>
              <a:t> «Иван-Царевич и жар птица»</a:t>
            </a:r>
          </a:p>
          <a:p>
            <a:r>
              <a:rPr lang="ru-RU" sz="2400" dirty="0" smtClean="0">
                <a:latin typeface="Century" panose="02040604050505020304" pitchFamily="18" charset="0"/>
              </a:rPr>
              <a:t>1899г.</a:t>
            </a:r>
            <a:endParaRPr lang="ru-RU" sz="24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6405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250</TotalTime>
  <Words>239</Words>
  <Application>Microsoft Office PowerPoint</Application>
  <PresentationFormat>Экран (4:3)</PresentationFormat>
  <Paragraphs>46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Кнопка</vt:lpstr>
      <vt:lpstr>Виды изображений  в картине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изображений  в картине</dc:title>
  <dc:creator>Анна</dc:creator>
  <cp:lastModifiedBy>Анна</cp:lastModifiedBy>
  <cp:revision>34</cp:revision>
  <dcterms:created xsi:type="dcterms:W3CDTF">2024-01-11T05:47:38Z</dcterms:created>
  <dcterms:modified xsi:type="dcterms:W3CDTF">2024-01-13T07:42:44Z</dcterms:modified>
</cp:coreProperties>
</file>