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7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6" d="100"/>
          <a:sy n="56" d="100"/>
        </p:scale>
        <p:origin x="-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hyperlink" Target="https://ru.wikipedia.org/wiki/%D0%9F%D0%BE%D1%80%D1%84%D0%B8%D1%80%D0%BE%D0%B2%D1%8B%D0%B5_%D1%82%D0%B5%D1%82%D1%80%D0%B0%D1%80%D1%85%D0%B8" TargetMode="External"/><Relationship Id="rId4" Type="http://schemas.openxmlformats.org/officeDocument/2006/relationships/hyperlink" Target="https://commons.wikimedia.org/wiki/File:Tetrarcas_venecia_lou.jpg?uselang=r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.jpeg"/><Relationship Id="rId7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hyperlink" Target="https://ru.wikipedia.org/wiki/%D0%A0%D0%B5%D0%BB%D1%8C%D0%B5%D1%84_(%D1%81%D0%BA%D1%83%D0%BB%D1%8C%D0%BF%D1%82%D1%83%D1%80%D0%B0)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VII_%D0%B2%D0%B5%D0%BA" TargetMode="External"/><Relationship Id="rId13" Type="http://schemas.openxmlformats.org/officeDocument/2006/relationships/hyperlink" Target="http://ru.wikipedia.org/wiki/867" TargetMode="External"/><Relationship Id="rId18" Type="http://schemas.openxmlformats.org/officeDocument/2006/relationships/hyperlink" Target="http://ru.wikipedia.org/wiki/%D0%9F%D0%B0%D0%BB%D0%B5%D0%BE%D0%BB%D0%BE%D0%B3%D0%B8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ru.wikipedia.org/wiki/%D0%A0%D0%B0%D0%B2%D0%B5%D0%BD%D0%BD%D0%B0" TargetMode="External"/><Relationship Id="rId12" Type="http://schemas.openxmlformats.org/officeDocument/2006/relationships/hyperlink" Target="http://ru.wikipedia.org/wiki/%D0%97%D0%B0%D0%BF%D0%B0%D0%B4%D0%BD%D0%B0%D1%8F_%D0%95%D0%B2%D1%80%D0%BE%D0%BF%D0%B0" TargetMode="External"/><Relationship Id="rId17" Type="http://schemas.openxmlformats.org/officeDocument/2006/relationships/hyperlink" Target="http://ru.wikipedia.org/wiki/%D0%9A%D0%BE%D0%BC%D0%BD%D0%B8%D0%BD%D1%8B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://ru.wikipedia.org/wiki/%D0%91%D0%B8%D0%B1%D0%BB%D0%B8%D1%8F" TargetMode="External"/><Relationship Id="rId20" Type="http://schemas.openxmlformats.org/officeDocument/2006/relationships/hyperlink" Target="http://ru.wikipedia.org/wiki/145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A%D0%BE%D0%BD%D1%81%D1%82%D0%B0%D0%BD%D1%82%D0%B8%D0%BD%D0%BE%D0%BF%D0%BE%D0%BB%D1%8C" TargetMode="External"/><Relationship Id="rId11" Type="http://schemas.openxmlformats.org/officeDocument/2006/relationships/hyperlink" Target="http://ru.wikipedia.org/wiki/741" TargetMode="External"/><Relationship Id="rId5" Type="http://schemas.openxmlformats.org/officeDocument/2006/relationships/hyperlink" Target="http://ru.wikipedia.org/wiki/%D0%A1%D0%BE%D1%84%D0%B8%D0%B9%D1%81%D0%BA%D0%B8%D0%B9_%D1%81%D0%BE%D0%B1%D0%BE%D1%80_(%D0%9A%D0%BE%D0%BD%D1%81%D1%82%D0%B0%D0%BD%D1%82%D0%B8%D0%BD%D0%BE%D0%BF%D0%BE%D0%BB%D1%8C)" TargetMode="External"/><Relationship Id="rId15" Type="http://schemas.openxmlformats.org/officeDocument/2006/relationships/hyperlink" Target="http://ru.wikipedia.org/wiki/XI_%D0%B2%D0%B5%D0%BA" TargetMode="External"/><Relationship Id="rId10" Type="http://schemas.openxmlformats.org/officeDocument/2006/relationships/hyperlink" Target="http://ru.wikipedia.org/wiki/717" TargetMode="External"/><Relationship Id="rId19" Type="http://schemas.openxmlformats.org/officeDocument/2006/relationships/hyperlink" Target="http://ru.wikipedia.org/wiki/1261" TargetMode="External"/><Relationship Id="rId4" Type="http://schemas.openxmlformats.org/officeDocument/2006/relationships/hyperlink" Target="http://ru.wikipedia.org/wiki/III_%D0%B2%D0%B5%D0%BA" TargetMode="External"/><Relationship Id="rId9" Type="http://schemas.openxmlformats.org/officeDocument/2006/relationships/hyperlink" Target="http://ru.wikipedia.org/wiki/%D0%9B%D0%B5%D0%B2_III_%D0%98%D1%81%D0%B0%D0%B2%D1%80" TargetMode="External"/><Relationship Id="rId14" Type="http://schemas.openxmlformats.org/officeDocument/2006/relationships/hyperlink" Target="http://ru.wikipedia.org/wiki/105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344з3\839-tid-finalimage-jpg.di18s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331085" y="332656"/>
            <a:ext cx="4464496" cy="1681344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  <a:latin typeface="a_PlakatCmplRr&amp;Bt" panose="040B0804040808070207" pitchFamily="82" charset="-52"/>
              </a:rPr>
              <a:t>Искусство </a:t>
            </a:r>
            <a:r>
              <a:rPr lang="ru-RU" sz="4000" b="1" i="1" dirty="0">
                <a:solidFill>
                  <a:schemeClr val="bg2">
                    <a:lumMod val="25000"/>
                  </a:schemeClr>
                </a:solidFill>
                <a:latin typeface="a_PlakatCmplRr&amp;Bt" panose="040B0804040808070207" pitchFamily="82" charset="-52"/>
              </a:rPr>
              <a:t>В</a:t>
            </a: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  <a:latin typeface="a_PlakatCmplRr&amp;Bt" panose="040B0804040808070207" pitchFamily="82" charset="-52"/>
              </a:rPr>
              <a:t>изантии</a:t>
            </a:r>
            <a:endParaRPr lang="ru-RU" sz="4000" b="1" i="1" dirty="0">
              <a:solidFill>
                <a:schemeClr val="bg2">
                  <a:lumMod val="25000"/>
                </a:schemeClr>
              </a:solidFill>
              <a:latin typeface="a_PlakatCmplRr&amp;Bt" panose="040B0804040808070207" pitchFamily="8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514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44з3\free-shabby-vintage-paper-backgrounds-for-powerpoint-miscellaneous-pertaining-to-powerpoint-background-pa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907624" y="188640"/>
            <a:ext cx="7625291" cy="1224136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</a:rPr>
              <a:t>Простота  наружного облика контрастируют с богатством и великолепием внутренних  интерьеров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8" descr="интерьер с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920" y="3212976"/>
            <a:ext cx="5136557" cy="342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Рисунок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3" y="1412776"/>
            <a:ext cx="4695423" cy="3420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55668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44з3\free-shabby-vintage-paper-backgrounds-for-powerpoint-miscellaneous-pertaining-to-powerpoint-background-pa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921110" y="404664"/>
            <a:ext cx="7625291" cy="144016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7451" y="66307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/>
              <a:t>40 окон, прорезанных в основании купола, создают необычайный эффект — чаша купола кажется  парящей над храмом.</a:t>
            </a:r>
            <a:endParaRPr lang="ru-RU" dirty="0"/>
          </a:p>
        </p:txBody>
      </p:sp>
      <p:pic>
        <p:nvPicPr>
          <p:cNvPr id="6" name="Picture 4" descr="14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" y="1989138"/>
            <a:ext cx="3086100" cy="4248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8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1989138"/>
            <a:ext cx="4897438" cy="4248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46363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44з3\free-shabby-vintage-paper-backgrounds-for-powerpoint-miscellaneous-pertaining-to-powerpoint-background-pa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912891" y="5301208"/>
            <a:ext cx="7625291" cy="144016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</a:rPr>
              <a:t>На строительство Святой Софии не жалели денег</a:t>
            </a:r>
            <a:r>
              <a:rPr lang="ru-RU" altLang="ru-RU"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13" descr="ангел моз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192" y="188640"/>
            <a:ext cx="2589212" cy="3887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0" descr="12й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629446"/>
            <a:ext cx="2278062" cy="267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 descr="мозаика пола констан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354162"/>
            <a:ext cx="3462337" cy="2173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4" descr="4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6401" y="2064267"/>
            <a:ext cx="4288397" cy="331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98036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44з3\free-shabby-vintage-paper-backgrounds-for-powerpoint-miscellaneous-pertaining-to-powerpoint-background-pa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5652120" y="945787"/>
            <a:ext cx="2717130" cy="4104456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chemeClr val="bg2">
                    <a:lumMod val="10000"/>
                  </a:schemeClr>
                </a:solidFill>
              </a:rPr>
              <a:t>Повторение византийской архитектуры в России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0000"/>
            <a:ext cx="4894245" cy="6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3104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44з3\free-shabby-vintage-paper-backgrounds-for-powerpoint-miscellaneous-pertaining-to-powerpoint-background-pa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179513" y="0"/>
            <a:ext cx="2304256" cy="66060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Изображать отвлеченно, символически Христа в виде юноши-пастуха пытались первые художники.</a:t>
            </a:r>
            <a:b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«Христос - добрый пастырь</a:t>
            </a:r>
            <a:r>
              <a:rPr lang="ru-RU" alt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pPr algn="ctr"/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</a:rPr>
              <a:t>Изображение Бога должно было лишь напоминать об оригинале, но ни в коем случае не замещать его</a:t>
            </a:r>
            <a:r>
              <a:rPr lang="ru-RU" altLang="ru-RU" sz="36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alt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4" descr="attach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627782" y="242656"/>
            <a:ext cx="3025875" cy="306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Хр-доб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058283" y="3582635"/>
            <a:ext cx="4755625" cy="306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моз базилики Рав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436096" y="836712"/>
            <a:ext cx="3452335" cy="302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89946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44з3\free-shabby-vintage-paper-backgrounds-for-powerpoint-miscellaneous-pertaining-to-powerpoint-background-pa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912891" y="5301208"/>
            <a:ext cx="7625291" cy="144016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</a:rPr>
              <a:t>Богоматерь</a:t>
            </a:r>
            <a:br>
              <a:rPr lang="ru-RU" altLang="ru-RU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</a:rPr>
              <a:t>Мозаика «святой Софии»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4" descr="Богом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4987" y="260648"/>
            <a:ext cx="7058025" cy="5292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06098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44з3\free-shabby-vintage-paper-backgrounds-for-powerpoint-miscellaneous-pertaining-to-powerpoint-background-pa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924891" y="116632"/>
            <a:ext cx="7625291" cy="1224136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</a:rPr>
              <a:t>Первые иконы нередко стилизовались под портреты из египетского оазиса Эль-</a:t>
            </a:r>
            <a:r>
              <a:rPr lang="ru-RU" altLang="ru-RU" sz="2000" dirty="0" err="1">
                <a:solidFill>
                  <a:schemeClr val="bg2">
                    <a:lumMod val="10000"/>
                  </a:schemeClr>
                </a:solidFill>
              </a:rPr>
              <a:t>Фаюм</a:t>
            </a:r>
            <a:r>
              <a:rPr lang="ru-RU" altLang="ru-RU"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4" descr="ран ик энкауст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375213"/>
            <a:ext cx="2874963" cy="5400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а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6097" y="1340768"/>
            <a:ext cx="3084085" cy="540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18130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44з3\free-shabby-vintage-paper-backgrounds-for-powerpoint-miscellaneous-pertaining-to-powerpoint-background-pa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912891" y="5301208"/>
            <a:ext cx="7625291" cy="144016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</a:rPr>
              <a:t>Иконоборцы полагали, что изображая Бога или святого с помощью «мертвенной материи» (краской, кистью, на доске) художник оскорбляет Создателя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4" descr="деисус 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32656"/>
            <a:ext cx="7704137" cy="513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74086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44з3\free-shabby-vintage-paper-backgrounds-for-powerpoint-miscellaneous-pertaining-to-powerpoint-background-pa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912890" y="188640"/>
            <a:ext cx="7625291" cy="144016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</a:rPr>
              <a:t>После периода иконоборчества было решено - невидимое и бестелесное можно изображать, но в символическом или аллегорическом виде</a:t>
            </a:r>
            <a:r>
              <a:rPr lang="ru-RU" altLang="ru-RU"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4" descr="мученики Ра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8438" y="1628800"/>
            <a:ext cx="6031124" cy="482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59562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44з3\free-shabby-vintage-paper-backgrounds-for-powerpoint-miscellaneous-pertaining-to-powerpoint-background-pa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727604" y="5012730"/>
            <a:ext cx="7625291" cy="144016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44" name="Picture 4" descr="https://cdn-nus-1.pinme.ru/tumb/600/photo/04/0d/040deed3633fde78228272d762213ed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080"/>
            <a:ext cx="3229181" cy="32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i.pinimg.com/736x/a6/6b/d2/a66bd2f2195c34f34f121d0e4e2ba5c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63" y="1755893"/>
            <a:ext cx="3271111" cy="32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870" y="498224"/>
            <a:ext cx="25273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3470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344з3\free-shabby-vintage-paper-backgrounds-for-powerpoint-miscellaneous-pertaining-to-powerpoint-background-pa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0"/>
            <a:ext cx="9120000" cy="68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03_Visantia_Justinian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247800" y="1403840"/>
            <a:ext cx="6787798" cy="39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912892" y="11088"/>
            <a:ext cx="7625291" cy="144016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chemeClr val="bg2">
                  <a:lumMod val="25000"/>
                </a:schemeClr>
              </a:solidFill>
              <a:latin typeface="a_PlakatCmplRr&amp;Bt" panose="040B0804040808070207" pitchFamily="8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223336"/>
            <a:ext cx="6787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330 году император Константин основал новую столицу Римской империи Константинополь на месте старой греческой колонии Византий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912891" y="5301208"/>
            <a:ext cx="7625291" cy="144016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</a:rPr>
              <a:t>После падения Западной  империи Восточная или Византийская просуществовала еще целое тысячелетие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  <a:latin typeface="a_PlakatCmplRr&amp;Bt" panose="040B0804040808070207" pitchFamily="8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1048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44з3\free-shabby-vintage-paper-backgrounds-for-powerpoint-miscellaneous-pertaining-to-powerpoint-background-pa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" y="39952"/>
            <a:ext cx="9120000" cy="68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912891" y="5301208"/>
            <a:ext cx="7625291" cy="144016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000" b="1" dirty="0" smtClean="0">
                <a:solidFill>
                  <a:schemeClr val="bg2">
                    <a:lumMod val="10000"/>
                  </a:schemeClr>
                </a:solidFill>
              </a:rPr>
              <a:t>Мужской костюм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2184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/>
              <a:t>Женский костюм</a:t>
            </a:r>
            <a:br>
              <a:rPr lang="ru-RU" altLang="ru-RU" b="1" dirty="0"/>
            </a:b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254635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956"/>
            <a:ext cx="2505075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15" y="834856"/>
            <a:ext cx="2389188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37" y="319956"/>
            <a:ext cx="2122488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22950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44з3\free-shabby-vintage-paper-backgrounds-for-powerpoint-miscellaneous-pertaining-to-powerpoint-background-pa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18000"/>
            <a:ext cx="9120000" cy="68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179513" y="103320"/>
            <a:ext cx="3522960" cy="666936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altLang="ru-RU" sz="2000" dirty="0">
                <a:solidFill>
                  <a:schemeClr val="bg2">
                    <a:lumMod val="10000"/>
                  </a:schemeClr>
                </a:solidFill>
              </a:rPr>
            </a:b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3568" y="649198"/>
            <a:ext cx="3018904" cy="537095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00" rIns="0" bIns="3967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dirty="0"/>
              <a:t>Скульптура Византии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hlinkClick r:id="rId4"/>
              </a:rPr>
              <a:t>  </a:t>
            </a:r>
            <a:r>
              <a:rPr lang="ru-RU" altLang="ru-RU" sz="1600" dirty="0">
                <a:hlinkClick r:id="rId5" tooltip="Порфировые тетрархи"/>
              </a:rPr>
              <a:t>Порфировые тетрархи</a:t>
            </a:r>
            <a:endParaRPr lang="ru-RU" altLang="ru-RU" sz="1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/>
              <a:t>Для религиозных целей ваяние с самого начала употреблялось умеренно, потому что восточная церковь всегда неблагосклонно смотрела на статуи, считая поклонение им в некотором роде идолопоклонством, и если до IX века круглые фигуры ещё были терпимы в византийских храмах, то постановлением Никейского собора 842 г. они были совсем устранены из них. Таким образом, главное поприще деятельности для скульптуры было закрыто, и ей оставалось исполнять только саркофаги, орнаментальные </a:t>
            </a:r>
            <a:r>
              <a:rPr lang="ru-RU" altLang="ru-RU" sz="1600" dirty="0" smtClean="0"/>
              <a:t>рельефы</a:t>
            </a:r>
            <a:r>
              <a:rPr lang="ru-RU" altLang="ru-RU" sz="1600" dirty="0"/>
              <a:t>.</a:t>
            </a:r>
          </a:p>
        </p:txBody>
      </p:sp>
      <p:sp>
        <p:nvSpPr>
          <p:cNvPr id="5" name="AutoShape 3" descr="https://upload.wikimedia.org/wikipedia/commons/thumb/7/7f/Tetrarcas_venecia_lou.jpg/220px-Tetrarcas_venecia_lou.jp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893243" y="1844824"/>
            <a:ext cx="2095500" cy="3457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 descr="https://img-fotki.yandex.ru/get/9255/103812037.72/0_a3386_d374a84c_X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51920" y="448345"/>
            <a:ext cx="4844496" cy="5911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76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44з3\free-shabby-vintage-paper-backgrounds-for-powerpoint-miscellaneous-pertaining-to-powerpoint-background-pa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85178" y="116632"/>
            <a:ext cx="3745754" cy="6691609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Византийская мозаика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реимущественно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был прямой мозаичный набор, при котором элементы укладываются обратной стороной на постоянную основу. Прямой набор в древности осуществлялся непосредственно на месте мозаичной композиции, будь то пол или стена жилого или общественного помещения: на ровном слое закрепляющей массы делался эскиз, а затем кусочки смальты вдавливались в массу.</a:t>
            </a:r>
          </a:p>
        </p:txBody>
      </p:sp>
      <p:pic>
        <p:nvPicPr>
          <p:cNvPr id="32770" name="Picture 2" descr="https://avatars.mds.yandex.net/get-pdb/1383054/44a97432-f9e6-4fff-9f36-4311151ab1e1/s12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267" y="404664"/>
            <a:ext cx="2751091" cy="25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ac-arts.ru/d/1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18741"/>
            <a:ext cx="2249637" cy="27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https://www.walksofitaly.com/blog/wp-content/uploads/2012/05/Picture-62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135" y="3547723"/>
            <a:ext cx="4336177" cy="28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692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44з3\free-shabby-vintage-paper-backgrounds-for-powerpoint-miscellaneous-pertaining-to-powerpoint-background-pa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0"/>
            <a:ext cx="9120000" cy="68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167512" y="20373"/>
            <a:ext cx="8784976" cy="2544531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Декоративно-прикладное искусство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Наряду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с резным делом процветала </a:t>
            </a:r>
            <a:r>
              <a:rPr lang="ru-RU" sz="2000" i="1" dirty="0">
                <a:solidFill>
                  <a:schemeClr val="bg2">
                    <a:lumMod val="10000"/>
                  </a:schemeClr>
                </a:solidFill>
              </a:rPr>
              <a:t>обработка металлов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, из которых исполнялись выбивные или литые произведения умеренного 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hlinkClick r:id="rId4" tooltip="Рельеф (скульптура)"/>
              </a:rPr>
              <a:t>рельефа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. Византийские художники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стали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обходиться вовсе без рельефа,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производя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на медной поверхности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углублённый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контур и выкладывая его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металлом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, серебром или золотом. </a:t>
            </a:r>
          </a:p>
        </p:txBody>
      </p:sp>
      <p:pic>
        <p:nvPicPr>
          <p:cNvPr id="31746" name="Picture 2" descr="https://upload.wikimedia.org/wikipedia/commons/7/76/Monomacho%27s_crown_-_circa_1042_Budapes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11" y="2276872"/>
            <a:ext cx="3262670" cy="25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s://im0-tub-ru.yandex.net/i?id=18d310d104ff0023f9b498f844360a5f-srl&amp;n=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00" y="4321480"/>
            <a:ext cx="2560291" cy="25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://2.bp.blogspot.com/-2FJ9NCMkDF8/VEP1q2UecPI/AAAAAAAAB2M/JXXdVv7Dj4s/s1600/1280px-Lipsanoteca_di_Bresci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4" y="2420888"/>
            <a:ext cx="3104524" cy="25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https://i.pinimg.com/originals/6c/f3/5a/6cf35a91ffdd6ced8e98ff5e46f411f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80"/>
            <a:ext cx="2546638" cy="25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436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44з3\free-shabby-vintage-paper-backgrounds-for-powerpoint-miscellaneous-pertaining-to-powerpoint-background-pa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" y="18000"/>
            <a:ext cx="9120000" cy="68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912890" y="188640"/>
            <a:ext cx="7625291" cy="144016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chemeClr val="bg2">
                  <a:lumMod val="25000"/>
                </a:schemeClr>
              </a:solidFill>
              <a:latin typeface="a_PlakatCmplRr&amp;Bt" panose="040B0804040808070207" pitchFamily="82" charset="-52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982100" y="337220"/>
            <a:ext cx="7556081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/>
              <a:t>Периоды истории византийского искусства и их характеристика</a:t>
            </a:r>
            <a:br>
              <a:rPr lang="ru-RU" altLang="ru-RU" sz="3200" b="1" dirty="0" smtClean="0"/>
            </a:br>
            <a:endParaRPr lang="ru-RU" alt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1626" y="1628800"/>
            <a:ext cx="854075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000" b="1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раннехристианский период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 (так называемой </a:t>
            </a:r>
            <a:r>
              <a:rPr lang="ru-RU" altLang="ru-RU" sz="2000" dirty="0" err="1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предвизантийской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 культуры, I-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  <a:hlinkClick r:id="rId4" tooltip="III век"/>
              </a:rPr>
              <a:t>III века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) 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000" b="1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ранневизантийский период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, «золотой век» императора Юстиниана I, архитектуры 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  <a:hlinkClick r:id="rId5" tooltip="Софийский собор (Константинополь)"/>
              </a:rPr>
              <a:t>храма Святой Софии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 в 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  <a:hlinkClick r:id="rId6" tooltip="Константинополь"/>
              </a:rPr>
              <a:t>Константинополе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 и </a:t>
            </a:r>
            <a:r>
              <a:rPr lang="ru-RU" altLang="ru-RU" sz="2000" dirty="0" err="1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  <a:hlinkClick r:id="rId7" tooltip="Равенна"/>
              </a:rPr>
              <a:t>равеннских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 мозаик (VI-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  <a:hlinkClick r:id="rId8" tooltip="VII век"/>
              </a:rPr>
              <a:t>VII века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) 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000" b="1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иконоборческий период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 (VIII-начало IX века). Император 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  <a:hlinkClick r:id="rId9" tooltip="Лев III Исавр"/>
              </a:rPr>
              <a:t>Лев III </a:t>
            </a:r>
            <a:r>
              <a:rPr lang="ru-RU" altLang="ru-RU" sz="2000" dirty="0" err="1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  <a:hlinkClick r:id="rId9" tooltip="Лев III Исавр"/>
              </a:rPr>
              <a:t>Исавр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 (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  <a:hlinkClick r:id="rId10" tooltip="717"/>
              </a:rPr>
              <a:t>717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—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  <a:hlinkClick r:id="rId11" tooltip="741"/>
              </a:rPr>
              <a:t>741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), основатель Исаврийской династии, издал Эдикт о запрещении икон. Этот период получил название «темное время» — во многом по аналогии со сходным этапом развития 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  <a:hlinkClick r:id="rId12" tooltip="Западная Европа"/>
              </a:rPr>
              <a:t>Западной Европы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. 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000" b="1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период Македонского Возрождения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 (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  <a:hlinkClick r:id="rId13" tooltip="867"/>
              </a:rPr>
              <a:t>867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—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  <a:hlinkClick r:id="rId14" tooltip="1056"/>
              </a:rPr>
              <a:t>1056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) Принято считать классическим периодом византийского искусства. 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  <a:hlinkClick r:id="rId15" tooltip="XI век"/>
              </a:rPr>
              <a:t>XI век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 стал высшей точкой расцвета. Сведения о мире черпались из 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  <a:hlinkClick r:id="rId16" tooltip="Библия"/>
              </a:rPr>
              <a:t>Библии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 и из произведений древних авторов. Гармония искусства достигалась за счёт строгой регламентации. 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000" b="1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период </a:t>
            </a:r>
            <a:r>
              <a:rPr lang="ru-RU" altLang="ru-RU" sz="2000" b="1" dirty="0" err="1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консервантизма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 при императорах династии </a:t>
            </a:r>
            <a:r>
              <a:rPr lang="ru-RU" altLang="ru-RU" sz="2000" dirty="0" err="1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  <a:hlinkClick r:id="rId17" tooltip="Комнины"/>
              </a:rPr>
              <a:t>Комнины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 (1081—1185) 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000" b="1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период </a:t>
            </a:r>
            <a:r>
              <a:rPr lang="ru-RU" altLang="ru-RU" sz="2000" b="1" dirty="0" err="1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  <a:hlinkClick r:id="rId18" tooltip="Палеологи"/>
              </a:rPr>
              <a:t>Палеологовского</a:t>
            </a:r>
            <a:r>
              <a:rPr lang="ru-RU" altLang="ru-RU" sz="2000" b="1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 Ренессанса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, возрождения эллинистических традиций (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  <a:hlinkClick r:id="rId19" tooltip="1261"/>
              </a:rPr>
              <a:t>1261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—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  <a:hlinkClick r:id="rId20" tooltip="1453"/>
              </a:rPr>
              <a:t>1453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). </a:t>
            </a:r>
          </a:p>
        </p:txBody>
      </p:sp>
    </p:spTree>
    <p:extLst>
      <p:ext uri="{BB962C8B-B14F-4D97-AF65-F5344CB8AC3E}">
        <p14:creationId xmlns="" xmlns:p14="http://schemas.microsoft.com/office/powerpoint/2010/main" val="345425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44з3\free-shabby-vintage-paper-backgrounds-for-powerpoint-miscellaneous-pertaining-to-powerpoint-background-pa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771354" y="188640"/>
            <a:ext cx="7625291" cy="144016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Искусство Византии было преимущественно христианским, но сохранило античные традиции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  <a:latin typeface="a_PlakatCmplRr&amp;Bt" panose="040B0804040808070207" pitchFamily="82" charset="-52"/>
            </a:endParaRPr>
          </a:p>
        </p:txBody>
      </p:sp>
      <p:pic>
        <p:nvPicPr>
          <p:cNvPr id="4" name="Picture 9" descr="моз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487" y="1668157"/>
            <a:ext cx="7935034" cy="47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9285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44з3\free-shabby-vintage-paper-backgrounds-for-powerpoint-miscellaneous-pertaining-to-powerpoint-background-pa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895627" y="188640"/>
            <a:ext cx="7625291" cy="144016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Особого размаха строительство Константинополя достигло при правлении императоров Константина и Юстиниана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  <a:latin typeface="a_PlakatCmplRr&amp;Bt" panose="040B0804040808070207" pitchFamily="82" charset="-52"/>
            </a:endParaRPr>
          </a:p>
        </p:txBody>
      </p:sp>
      <p:pic>
        <p:nvPicPr>
          <p:cNvPr id="4" name="Picture 4" descr="Кон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928" y="1663757"/>
            <a:ext cx="7561262" cy="476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98000" y="43042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/>
              <a:t>Император Юстиниан и императрица Феодора</a:t>
            </a:r>
            <a:br>
              <a:rPr lang="ru-RU" altLang="ru-RU" dirty="0"/>
            </a:br>
            <a:r>
              <a:rPr lang="ru-RU" altLang="ru-RU" dirty="0"/>
              <a:t>Мозаика в Равенне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223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44з3\free-shabby-vintage-paper-backgrounds-for-powerpoint-miscellaneous-pertaining-to-powerpoint-background-pa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912891" y="5301208"/>
            <a:ext cx="7625291" cy="144016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</a:rPr>
              <a:t>Император Юстиниан и императрица Феодора</a:t>
            </a:r>
            <a:br>
              <a:rPr lang="ru-RU" altLang="ru-RU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</a:rPr>
              <a:t>Мозаика в Равенне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4" descr="им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267" y="376222"/>
            <a:ext cx="3972878" cy="496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им-ца Феодор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5540" y="363811"/>
            <a:ext cx="3886489" cy="486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8068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44з3\free-shabby-vintage-paper-backgrounds-for-powerpoint-miscellaneous-pertaining-to-powerpoint-background-pa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" y="18000"/>
            <a:ext cx="9120000" cy="68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759354" y="104686"/>
            <a:ext cx="7625291" cy="144016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8110" y="393879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/>
              <a:t>Считалось, что храмы лучше всего ставить </a:t>
            </a:r>
            <a:br>
              <a:rPr lang="ru-RU" altLang="ru-RU" dirty="0"/>
            </a:br>
            <a:r>
              <a:rPr lang="ru-RU" altLang="ru-RU" dirty="0"/>
              <a:t>на открытых и высоких местах</a:t>
            </a:r>
            <a:r>
              <a:rPr lang="ru-RU" altLang="ru-RU" sz="3200" dirty="0"/>
              <a:t> </a:t>
            </a:r>
            <a:endParaRPr lang="ru-RU" dirty="0"/>
          </a:p>
        </p:txBody>
      </p:sp>
      <p:pic>
        <p:nvPicPr>
          <p:cNvPr id="5" name="Picture 4" descr="10й"/>
          <p:cNvPicPr>
            <a:picLocks noChangeAspect="1" noChangeArrowheads="1"/>
          </p:cNvPicPr>
          <p:nvPr/>
        </p:nvPicPr>
        <p:blipFill>
          <a:blip r:embed="rId4" cstate="email"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7837" y="1784235"/>
            <a:ext cx="6472547" cy="471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9274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44з3\free-shabby-vintage-paper-backgrounds-for-powerpoint-miscellaneous-pertaining-to-powerpoint-background-pa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912891" y="5301208"/>
            <a:ext cx="7625291" cy="144016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Уже в IV в.  возникают новые</a:t>
            </a:r>
            <a:r>
              <a:rPr lang="ru-RU" altLang="ru-RU"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типы храмов, похожие на античных предшественников, - церковные базилики и центрические купольные здания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  <a:latin typeface="a_PlakatCmplRr&amp;Bt" panose="040B0804040808070207" pitchFamily="82" charset="-52"/>
            </a:endParaRPr>
          </a:p>
        </p:txBody>
      </p:sp>
      <p:pic>
        <p:nvPicPr>
          <p:cNvPr id="4" name="Picture 4" descr="Сан-Витале 6 в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16113"/>
            <a:ext cx="4316412" cy="360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баптис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16113"/>
            <a:ext cx="4495800" cy="36115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74625" y="1177396"/>
            <a:ext cx="4321175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Церковь Сан-Витале в Равенне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550833" y="1161868"/>
            <a:ext cx="4500562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Баптистерий (крещальня) Православных</a:t>
            </a:r>
          </a:p>
        </p:txBody>
      </p:sp>
    </p:spTree>
    <p:extLst>
      <p:ext uri="{BB962C8B-B14F-4D97-AF65-F5344CB8AC3E}">
        <p14:creationId xmlns="" xmlns:p14="http://schemas.microsoft.com/office/powerpoint/2010/main" val="292496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44з3\free-shabby-vintage-paper-backgrounds-for-powerpoint-miscellaneous-pertaining-to-powerpoint-background-pa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912891" y="5301208"/>
            <a:ext cx="7625291" cy="144016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</a:rPr>
              <a:t>Шедевром среди купольных базилик является </a:t>
            </a:r>
            <a:br>
              <a:rPr lang="ru-RU" altLang="ru-RU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</a:rPr>
              <a:t>Храм Святой Софии в Константинополе</a:t>
            </a:r>
            <a:r>
              <a:rPr lang="ru-RU" altLang="ru-RU" sz="20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altLang="ru-RU" sz="20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altLang="ru-RU" sz="2000" dirty="0">
                <a:solidFill>
                  <a:schemeClr val="bg2">
                    <a:lumMod val="10000"/>
                  </a:schemeClr>
                </a:solidFill>
              </a:rPr>
              <a:t>(Храм Премудрости Божией).</a:t>
            </a:r>
            <a:r>
              <a:rPr lang="ru-RU" altLang="ru-RU"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4" descr="3й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148064" y="116632"/>
            <a:ext cx="3755452" cy="43200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 descr="9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9739" y="2961208"/>
            <a:ext cx="3644176" cy="234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8" descr="1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565" y="295820"/>
            <a:ext cx="3684348" cy="306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15554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403</Words>
  <Application>Microsoft Office PowerPoint</Application>
  <PresentationFormat>Экран (4:3)</PresentationFormat>
  <Paragraphs>37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14</cp:revision>
  <dcterms:created xsi:type="dcterms:W3CDTF">2019-11-08T14:42:47Z</dcterms:created>
  <dcterms:modified xsi:type="dcterms:W3CDTF">2022-09-25T12:29:32Z</dcterms:modified>
</cp:coreProperties>
</file>