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Relationship Id="rId4" Type="http://schemas.openxmlformats.org/officeDocument/2006/relationships/image" Target="../media/image1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jpg"/><Relationship Id="rId4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jpg"/><Relationship Id="rId4" Type="http://schemas.openxmlformats.org/officeDocument/2006/relationships/image" Target="../media/image3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323528" y="1052737"/>
            <a:ext cx="8640960" cy="2547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ru-RU"/>
            </a:br>
            <a:r>
              <a:rPr lang="ru-RU"/>
              <a:t> «История изобразительного искусства Рима республиканского периода</a:t>
            </a:r>
            <a:br>
              <a:rPr lang="ru-RU"/>
            </a:br>
            <a:r>
              <a:rPr lang="ru-RU"/>
              <a:t>(V – I вв. до н. э.)».</a:t>
            </a:r>
            <a:br>
              <a:rPr lang="ru-RU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323528" y="332657"/>
            <a:ext cx="842493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В Риме первый каменный мост (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мост Эмилия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был построен в 179 г. до н.э. Позднее он неоднократно подвергался переделкам и сейчас представить себе его первоначальную конструкцию трудно.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Исключительно большое значение имело возведение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акведука Марция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(144 г. до н.э.), послужившее вообще грандиозной школой для римских строителей, которые смело пошли на сооружение аркад многокилометровой длины.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Из мостов, сохранившихся на трассе Аква Марция, наибольшими были два: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 Пьетро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и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Понте Лупо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Мост Мульвия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возведен в 109 г. до н.э. Его общий облик, несмотря на значительные перестройки, восстанавливается достаточно достоверно.</a:t>
            </a:r>
            <a:endParaRPr/>
          </a:p>
        </p:txBody>
      </p:sp>
      <p:pic>
        <p:nvPicPr>
          <p:cNvPr descr="C:\Users\Любимая\Desktop\говно\459.jpg"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3573016"/>
            <a:ext cx="2592288" cy="26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6516216" y="6309320"/>
            <a:ext cx="1697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Мост Мульвия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460_4.jpg" id="143" name="Google Shape;1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3553882"/>
            <a:ext cx="4176464" cy="270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1963516" y="6309320"/>
            <a:ext cx="1744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Мост Фабриция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800px-Roma-ponterotto01.jpg"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6632"/>
            <a:ext cx="8676456" cy="6409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2771800" y="6488668"/>
            <a:ext cx="32033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Уцелевшая арка моста Эмилия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PonteCestio.jpg"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09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/>
          <p:nvPr/>
        </p:nvSpPr>
        <p:spPr>
          <a:xfrm>
            <a:off x="3491880" y="6237312"/>
            <a:ext cx="1426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Мост Цестия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144016" y="68431"/>
            <a:ext cx="896448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республиканскую эпоху в Риме было построено четыре акведука: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312 г. до н.э. —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Аква Аппиа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272 г. до н.э. —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Анио Ветус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144 г. до н.э. —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Аква Марциа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125 г. до н.э. — 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Аква Тепула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Последний во времена Августа был кардинальным образом переделан. Среди них только акведук Марция имел аркады, остатки которых сохраняются до нашего времени.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462.jpg"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2204864"/>
            <a:ext cx="76200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/>
          <p:nvPr/>
        </p:nvSpPr>
        <p:spPr>
          <a:xfrm>
            <a:off x="1691680" y="6444044"/>
            <a:ext cx="60486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Акведук Марция, 140 г. до н. э. Фасад, разрез и план.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Acquedotto_Arci_cr.jpg"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2696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/>
          <p:nvPr/>
        </p:nvSpPr>
        <p:spPr>
          <a:xfrm>
            <a:off x="3536600" y="5517232"/>
            <a:ext cx="1827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Акведук Марция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251520" y="170637"/>
            <a:ext cx="88924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Важную роль в римской жизни играла рыночная площадь —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форум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upload.wikimedia.org/wikipedia/commons/thumb/d/d7/Forum_romanum_6k_%285760x2097%29.jpg/1920px-Forum_romanum_6k_%285760x2097%29.jpg" id="175" name="Google Shape;175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1920px-Forum_romanum_6k_(5760x2097).jpg" id="176" name="Google Shape;1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770"/>
            <a:ext cx="9144000" cy="3332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3059832" y="5229200"/>
            <a:ext cx="3027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Панорама римского форума.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115616" y="5589240"/>
            <a:ext cx="7128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Римский форум, в центре — колонны храма Сатурна,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заднем плане — триумфальная арка Септимия Севера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1280px-Forum_Romanum_Rom (1).jpg"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8909"/>
            <a:ext cx="91440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432.jpg" id="188" name="Google Shape;1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01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5220072" y="134044"/>
            <a:ext cx="3816424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Римский форум.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республиканского времени: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— субструкции Табулария;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 — храм богов-покровителей;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— базилика Опимия;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 — храм Конкордии;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 — Туллианум;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 — базилика Порция;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 — курия;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— трибунал;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— базилика Фульвия-Эмилия;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— рынок;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 — рыбный рынок;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 — инсула;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 — таберны;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— трибунал;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 — регия;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 — храм Весты;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— атрий Весты;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 — источник Ютурны;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— храм Диоскуров;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 — базилика Семпрония;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 — храм Сатурна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>
            <a:off x="0" y="2186861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Храмы были основным типом общественных сооружений в эпоху республики, особенно в V—II вв. до н.э.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Forum-Romanum-Aedes-Vestae.jpg" id="199" name="Google Shape;19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260647"/>
            <a:ext cx="9567936" cy="6123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юбимая\Desktop\говно\templ-vestae002.jpg" id="200" name="Google Shape;20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260648"/>
            <a:ext cx="4608512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/>
          <p:nvPr/>
        </p:nvSpPr>
        <p:spPr>
          <a:xfrm>
            <a:off x="2987824" y="6444044"/>
            <a:ext cx="33716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 Весты на форуме Романум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img050103-06.jpg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3474"/>
            <a:ext cx="9144000" cy="6111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hram-vesty-11.jpg" id="206" name="Google Shape;2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/>
          <p:nvPr/>
        </p:nvSpPr>
        <p:spPr>
          <a:xfrm>
            <a:off x="1475656" y="6165304"/>
            <a:ext cx="6912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 Весты на картине художника Константина Хансена, 1837 год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81534.jpg" id="212" name="Google Shape;2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-1"/>
            <a:ext cx="4248472" cy="673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5364088" y="6237312"/>
            <a:ext cx="2295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 Весты в Тиволи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79703.jpg" id="214" name="Google Shape;21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404664"/>
            <a:ext cx="4464496" cy="511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440_3.jpg" id="219" name="Google Shape;2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116632"/>
            <a:ext cx="5076056" cy="6408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/>
          <p:nvPr/>
        </p:nvSpPr>
        <p:spPr>
          <a:xfrm>
            <a:off x="3203848" y="6453336"/>
            <a:ext cx="2510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 Фортуны Вирилис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440_1.jpg" id="221" name="Google Shape;22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679" y="72008"/>
            <a:ext cx="4450833" cy="594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tempio_portuno.jpg" id="226" name="Google Shape;2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24114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/>
          <p:nvPr/>
        </p:nvSpPr>
        <p:spPr>
          <a:xfrm>
            <a:off x="971600" y="6372036"/>
            <a:ext cx="7632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Прямоугольный храм «Фортуны Вирилис» на Бычьем форуме.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pompei-na-karte-italii.jpg" id="232" name="Google Shape;23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4173" y="0"/>
            <a:ext cx="54956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pomp1-1000x600.jpg" id="237" name="Google Shape;23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664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/>
          <p:nvPr/>
        </p:nvSpPr>
        <p:spPr>
          <a:xfrm>
            <a:off x="2483768" y="6093296"/>
            <a:ext cx="4327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Карл Брюллов «Последний день Помпеи»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800px-Вулкан_и_город.jpg" id="243" name="Google Shape;24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-29544"/>
            <a:ext cx="5184576" cy="691492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>
            <a:off x="5519482" y="6165304"/>
            <a:ext cx="36245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Везувий и городская стена Помпеи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800px-Foro_Pompeya.jpg" id="249" name="Google Shape;24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96450"/>
            <a:ext cx="4195964" cy="635688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/>
          <p:nvPr/>
        </p:nvSpPr>
        <p:spPr>
          <a:xfrm>
            <a:off x="3347864" y="6488668"/>
            <a:ext cx="19271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Форум в Помпеях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Pompeii's forum - aerial photo.jpg" id="255" name="Google Shape;2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664"/>
            <a:ext cx="9144000" cy="569401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/>
          <p:nvPr/>
        </p:nvSpPr>
        <p:spPr>
          <a:xfrm>
            <a:off x="3563888" y="6237312"/>
            <a:ext cx="172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Форум Помпеи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MAP[1]-rus.gif" id="261" name="Google Shape;26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923" y="44624"/>
            <a:ext cx="7420501" cy="678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654px-Seven_Hills_of_Rome-ru.svg.png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549638"/>
            <a:ext cx="6624736" cy="63208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1114177" y="0"/>
            <a:ext cx="65541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 холмов Рима и Сервиева стена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/>
          <p:nvPr/>
        </p:nvSpPr>
        <p:spPr>
          <a:xfrm>
            <a:off x="2832126" y="6309320"/>
            <a:ext cx="33960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 Аполлона (Форум Помпеи)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14843494274_714f326531_z.jpg" id="267" name="Google Shape;26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476672"/>
            <a:ext cx="8712968" cy="569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Temple of Apollo - sundial - Copy.JPG" id="272" name="Google Shape;2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-27384"/>
            <a:ext cx="4828755" cy="6525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юбимая\Desktop\говно\Pompei08.jpg" id="273" name="Google Shape;27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44" y="-27384"/>
            <a:ext cx="5112568" cy="652037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3"/>
          <p:cNvSpPr/>
          <p:nvPr/>
        </p:nvSpPr>
        <p:spPr>
          <a:xfrm>
            <a:off x="2483768" y="6488668"/>
            <a:ext cx="4528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Солнечные часы над ионической капитолий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/>
          <p:nvPr/>
        </p:nvSpPr>
        <p:spPr>
          <a:xfrm>
            <a:off x="2051720" y="6165304"/>
            <a:ext cx="5526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 Юпитера и Арка Германика (Форум Помпеи)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P9261104_edited-1.jpg" id="280" name="Google Shape;28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404664"/>
            <a:ext cx="9144000" cy="55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1855978619_a9dd842b56[1] - Copy.jpg" id="285" name="Google Shape;28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648"/>
            <a:ext cx="9144000" cy="58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5"/>
          <p:cNvSpPr/>
          <p:nvPr/>
        </p:nvSpPr>
        <p:spPr>
          <a:xfrm>
            <a:off x="1907704" y="6237312"/>
            <a:ext cx="5526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 Юпитера и Арка Германика (Форум Помпеи)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/>
          <p:nvPr/>
        </p:nvSpPr>
        <p:spPr>
          <a:xfrm>
            <a:off x="3635896" y="2132856"/>
            <a:ext cx="23503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Живопись.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/>
          <p:nvPr/>
        </p:nvSpPr>
        <p:spPr>
          <a:xfrm>
            <a:off x="251520" y="1912770"/>
            <a:ext cx="864096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1882 археолог Август Мау разделил настенную живопись Помпей на следующие стили:</a:t>
            </a:r>
            <a:endParaRPr/>
          </a:p>
          <a:p>
            <a:pPr indent="45085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Инкрустационный (200 — 80 до н. э.)</a:t>
            </a:r>
            <a:endParaRPr/>
          </a:p>
          <a:p>
            <a:pPr indent="45085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Архитектурно-перспективный (100 — 15 до н. э.)</a:t>
            </a:r>
            <a:endParaRPr/>
          </a:p>
          <a:p>
            <a:pPr indent="45085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Орнаментальный (15 до н. э. — 50 н. э.)</a:t>
            </a:r>
            <a:endParaRPr/>
          </a:p>
          <a:p>
            <a:pPr indent="45085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Мифологический (50 — 79 н. э.)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upload.wikimedia.org/wikipedia/commons/thumb/e/e2/Herculaneum_Wall_1.Style.jpg/800px-Herculaneum_Wall_1.Style.jpg" id="301" name="Google Shape;301;p4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800px-Herculaneum_Wall_1.Style.jpg" id="302" name="Google Shape;30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0"/>
            <a:ext cx="8676456" cy="650734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8"/>
          <p:cNvSpPr/>
          <p:nvPr/>
        </p:nvSpPr>
        <p:spPr>
          <a:xfrm>
            <a:off x="1547664" y="6488668"/>
            <a:ext cx="64087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Инкрустационный стиль. Стена в Геркулануме.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/>
          <p:nvPr/>
        </p:nvSpPr>
        <p:spPr>
          <a:xfrm>
            <a:off x="2267744" y="6444044"/>
            <a:ext cx="43626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Архитектурный стиль. Живопись в Стибие.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800px-Stabiae_Stanza_Villa_di_Arianna.jpg" id="309" name="Google Shape;30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32" y="44624"/>
            <a:ext cx="8532440" cy="639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/>
          <p:nvPr/>
        </p:nvSpPr>
        <p:spPr>
          <a:xfrm>
            <a:off x="2555776" y="6165304"/>
            <a:ext cx="4051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Архитектурный стиль. Вилла мистерий.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0_4d994_f95739a7_L.jpg" id="315" name="Google Shape;31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688"/>
            <a:ext cx="9144000" cy="532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/>
          <p:nvPr/>
        </p:nvSpPr>
        <p:spPr>
          <a:xfrm>
            <a:off x="558717" y="6300028"/>
            <a:ext cx="37252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Архитектурный стиль. Дом Августа.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Casa_di_Augusto3.jpg" id="321" name="Google Shape;32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32655"/>
            <a:ext cx="4032448" cy="5567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юбимая\Desktop\говно\800px-Pompeii_-_Villa_dei_Misteri_-_Cubiculum_2.jpg" id="322" name="Google Shape;3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54795"/>
            <a:ext cx="4104456" cy="611050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1"/>
          <p:cNvSpPr/>
          <p:nvPr/>
        </p:nvSpPr>
        <p:spPr>
          <a:xfrm>
            <a:off x="5940152" y="6309320"/>
            <a:ext cx="17856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Вилла мистерий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2987824" y="1556792"/>
            <a:ext cx="32194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Архитектура.</a:t>
            </a: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647056" y="3573016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«Десять книг об архитектуре» — трактат об архитектуре прославившегося этой работой римского архитектора Марка Витрувия Поллиона. Трактат является единственной сохранившейся античной работой об архитектуре и одной из первых на латыни.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/>
          <p:nvPr/>
        </p:nvSpPr>
        <p:spPr>
          <a:xfrm>
            <a:off x="1331640" y="6444044"/>
            <a:ext cx="6385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Орнаментальный стиль. Оплонтис, Вилла Поппеи, Кальдариум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800px-Oplontis_Caldarium_room8.jpg" id="329" name="Google Shape;32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32" y="0"/>
            <a:ext cx="8604448" cy="645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/>
          <p:nvPr/>
        </p:nvSpPr>
        <p:spPr>
          <a:xfrm>
            <a:off x="2365217" y="6444044"/>
            <a:ext cx="4727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Орнаментальный стиль. Геркуланум, Каупона.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010319_29_Ercolano_affreschi_modified.jpg" id="335" name="Google Shape;33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85" y="48753"/>
            <a:ext cx="8369379" cy="6404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/>
          <p:nvPr/>
        </p:nvSpPr>
        <p:spPr>
          <a:xfrm>
            <a:off x="1115616" y="6444044"/>
            <a:ext cx="71546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Орнаментальный стиль. Вилла Боскотреказе (мифологический мотив)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800px-Fresco-Boscotrecase.jpg" id="341" name="Google Shape;34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44624"/>
            <a:ext cx="6984776" cy="632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/>
          <p:nvPr/>
        </p:nvSpPr>
        <p:spPr>
          <a:xfrm>
            <a:off x="1187624" y="6444044"/>
            <a:ext cx="7093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Мифологический стиль. Классическая роспись (Помпеи, Дом Веттиев)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upload.wikimedia.org/wikipedia/commons/a/a8/Casa_dei_vettii_-_pannel_fresco.jpg" id="347" name="Google Shape;347;p5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Casa_dei_vettii_-_pannel_fresco.jpg" id="348" name="Google Shape;34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68326"/>
            <a:ext cx="5017113" cy="631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6"/>
          <p:cNvSpPr/>
          <p:nvPr/>
        </p:nvSpPr>
        <p:spPr>
          <a:xfrm>
            <a:off x="1187624" y="6444044"/>
            <a:ext cx="66130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Мифологический стиль. Помпеи, дом Марка Лукреция Фронтона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800px-Pompeii_-_Casa_di_Marco_Lucrezio_Frontone_-_Exedra.jpg" id="354" name="Google Shape;35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-1"/>
            <a:ext cx="4156738" cy="645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/>
          <p:nvPr/>
        </p:nvSpPr>
        <p:spPr>
          <a:xfrm>
            <a:off x="2155542" y="6516052"/>
            <a:ext cx="4792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Мифологический стиль. Помпеи, Дом Веттиев.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800px-Pompeji_Casa_Dei_Vettii_red_on_blue.jpg" id="360" name="Google Shape;36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0"/>
            <a:ext cx="4392488" cy="655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/>
          <p:nvPr/>
        </p:nvSpPr>
        <p:spPr>
          <a:xfrm>
            <a:off x="2984278" y="2276872"/>
            <a:ext cx="295587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Скульптура.</a:t>
            </a: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/>
          <p:nvPr/>
        </p:nvSpPr>
        <p:spPr>
          <a:xfrm>
            <a:off x="611560" y="5949280"/>
            <a:ext cx="79563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Статуя Капитолийской волчицы. Волчица изображена кормящей Ромула и Рема (фигуры утрачены,существующие ныне выполнены в 15 в.)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rimskaya-volchica-3.jpg" id="371" name="Google Shape;3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664"/>
            <a:ext cx="9144000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rimskaya-volchica-2.jpg"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476672"/>
            <a:ext cx="9203389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_______ ____ ______   ____ 1 ____   ____ _______.jpg" id="381" name="Google Shape;38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9" y="97395"/>
            <a:ext cx="4248472" cy="642794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1"/>
          <p:cNvSpPr/>
          <p:nvPr/>
        </p:nvSpPr>
        <p:spPr>
          <a:xfrm>
            <a:off x="395536" y="6488668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Портрет Юлия Цезаря. 1в. до н.э.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Tiberius_Capri_Louvre_Ma1248.jpg" id="383" name="Google Shape;38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49846"/>
            <a:ext cx="3419872" cy="647549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1"/>
          <p:cNvSpPr/>
          <p:nvPr/>
        </p:nvSpPr>
        <p:spPr>
          <a:xfrm>
            <a:off x="6372200" y="6488668"/>
            <a:ext cx="1063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"Тогатус"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179512" y="260648"/>
            <a:ext cx="89644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Аркада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ряд одинаковых по форме и размеру арок, опирающихся на колонны или на прямоугольные или квадратные столбы —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устои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Устои могут быть украшены пилястрами или полуколоннами, поддерживающими венчающий аркаду антаблемент.</a:t>
            </a:r>
            <a:endParaRPr/>
          </a:p>
        </p:txBody>
      </p:sp>
      <p:sp>
        <p:nvSpPr>
          <p:cNvPr descr="Похожее изображение" id="107" name="Google Shape;107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79512" y="1916832"/>
            <a:ext cx="842493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Акведук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водовод (канал, труба) для подачи воды к населённым пунктам, оросительным и гидроэнергетическим системам из расположенных выше их источников. Акведуком в более узком значении называют часть водопровода в виде моста над оврагом, рекой, дорогой.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79512" y="3501008"/>
            <a:ext cx="86409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Форум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площадь в Древнем Риме, где сосредоточивалась общественная жизнь города.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564px-August_Pio-Clementino_Inv259.jpg" id="389" name="Google Shape;38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1643"/>
            <a:ext cx="3744416" cy="679173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2"/>
          <p:cNvSpPr/>
          <p:nvPr/>
        </p:nvSpPr>
        <p:spPr>
          <a:xfrm>
            <a:off x="4572000" y="620688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Вели́кий понти́фик (лат. Pontifex Maximus, буквально «Великий строитель мостов») — верховный жрец, глава коллегии понтификов; первоначально высшая жреческая должность в Древнем Риме, была пожизненной. В 753—712 годах до н. э. должность занимали цари.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2"/>
          <p:cNvSpPr/>
          <p:nvPr/>
        </p:nvSpPr>
        <p:spPr>
          <a:xfrm>
            <a:off x="4572000" y="5733256"/>
            <a:ext cx="42484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Статуя Августа, приносящего жертву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 образе великого понтифика), Рим, Музей Пио-Клементино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3"/>
          <p:cNvSpPr/>
          <p:nvPr/>
        </p:nvSpPr>
        <p:spPr>
          <a:xfrm>
            <a:off x="827584" y="1700808"/>
            <a:ext cx="792088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Д/З: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Записать название основных памятников; подготовить сообщение об истории археологических раскопок древнеримских городов (Помпеи, Геркуланум, Стабии).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371036_original.jpg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-27096"/>
            <a:ext cx="4536504" cy="6768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юбимая\Desktop\говно\374719_original.jpg"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6324" y="-27384"/>
            <a:ext cx="4512180" cy="6732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2699792" y="0"/>
            <a:ext cx="37024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Архитектурный ордер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5796136" y="6021288"/>
            <a:ext cx="25202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Композитный ордер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107504" y="57398"/>
            <a:ext cx="89644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сети римских дорог связано с военной политикой Рима. Освоение захваченных территорий всегда вызывало создание капитальной дорожной сети. Поэтому строительство каменных дорог было одной из главных забот римского правительства.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Любимая\Desktop\говно\Appia_antica_2-7-05_062.jpg"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028208"/>
            <a:ext cx="7344816" cy="5497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2771800" y="6488668"/>
            <a:ext cx="3630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Аппиева дорога. Конец IV в. до н.э.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Appian_Way (1).jpg"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837"/>
            <a:ext cx="9144000" cy="60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2771800" y="6309320"/>
            <a:ext cx="3630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Аппиева дорога. Конец IV в. до н.э.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Любимая\Desktop\говно\011.gif"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0"/>
            <a:ext cx="7704856" cy="703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