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64" r:id="rId4"/>
    <p:sldId id="268" r:id="rId5"/>
    <p:sldId id="265" r:id="rId6"/>
    <p:sldId id="266" r:id="rId7"/>
    <p:sldId id="267" r:id="rId8"/>
    <p:sldId id="260" r:id="rId9"/>
    <p:sldId id="258" r:id="rId10"/>
    <p:sldId id="261" r:id="rId11"/>
    <p:sldId id="263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A2B08"/>
    <a:srgbClr val="006600"/>
    <a:srgbClr val="FF00FF"/>
    <a:srgbClr val="FFFF66"/>
    <a:srgbClr val="00FF00"/>
    <a:srgbClr val="FF0066"/>
    <a:srgbClr val="D8DA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94660"/>
  </p:normalViewPr>
  <p:slideViewPr>
    <p:cSldViewPr>
      <p:cViewPr varScale="1">
        <p:scale>
          <a:sx n="100" d="100"/>
          <a:sy n="100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CD3F0-8024-4B26-B7BE-37602691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F194-A05B-4962-97C0-03143E49A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A08D-3C46-4686-8A3D-452332CF8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0699-A843-428F-903E-AAEB1BC58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35FDB-65E8-44F7-ABC4-389A04781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980A-0A9E-4A3A-B82C-BE34E3C9C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097B-F819-4DF2-908B-A1F066F63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56AC-89D3-4AA5-8085-746FD44D5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C99-763B-4211-B1A9-F99682578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0299-120C-4E5F-AEA6-178BDE741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503A-9D48-4F53-9712-087243F29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42E4-1DE5-4D71-BFCC-B0F7A3AE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C8BD-5956-4177-8FA8-9C2B75DD9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5449-A4AC-428A-98DD-674F6BDFF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50AC-7916-461A-83F5-DA6E971F5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9E38-708D-4F69-8D1E-08080A68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6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2023DB-7218-4E16-B5DF-7D45BA7DC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16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25000">
              <a:srgbClr val="9CB86E"/>
            </a:gs>
            <a:gs pos="50000">
              <a:srgbClr val="156B13"/>
            </a:gs>
            <a:gs pos="75000">
              <a:srgbClr val="9CB86E"/>
            </a:gs>
            <a:gs pos="100000">
              <a:srgbClr val="DDEB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Pk01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pk8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k77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1981200"/>
            <a:ext cx="2465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k_054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6888" y="5715000"/>
            <a:ext cx="1027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_146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k80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41617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1782 - 1836</a:t>
            </a:r>
          </a:p>
        </p:txBody>
      </p:sp>
      <p:sp>
        <p:nvSpPr>
          <p:cNvPr id="3081" name="WordArt 15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716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A2B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Кипренский Орест Адамович</a:t>
            </a:r>
          </a:p>
        </p:txBody>
      </p:sp>
      <p:pic>
        <p:nvPicPr>
          <p:cNvPr id="4112" name="Picture 16" descr="1241061980_kiprenskii_mariuchch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5715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Карандашные портреты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</a:t>
            </a:r>
            <a:r>
              <a:rPr lang="ru-RU" sz="2400" b="1" smtClean="0">
                <a:solidFill>
                  <a:srgbClr val="FFFFFF"/>
                </a:solidFill>
              </a:rPr>
              <a:t>Кипренский виртуозно рисовал в технике итальянского карандаша и пастели. В этой технике он нарисовал многих участников войны 1812 года: А. Томилова, П. Оленина и др. «Автопортрет с кистями за ухом» тоже выполнен в этом стиле</a:t>
            </a:r>
            <a:r>
              <a:rPr lang="ru-RU" sz="2400" smtClean="0"/>
              <a:t>.</a:t>
            </a:r>
          </a:p>
        </p:txBody>
      </p:sp>
      <p:pic>
        <p:nvPicPr>
          <p:cNvPr id="12292" name="Picture 8" descr="pk80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981200"/>
            <a:ext cx="2017713" cy="2133600"/>
          </a:xfrm>
        </p:spPr>
      </p:pic>
      <p:pic>
        <p:nvPicPr>
          <p:cNvPr id="12293" name="Picture 9" descr="pk7737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4343400"/>
            <a:ext cx="2085975" cy="220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4999">
              <a:srgbClr val="A65528"/>
            </a:gs>
            <a:gs pos="35001">
              <a:srgbClr val="D49E6C"/>
            </a:gs>
            <a:gs pos="50000">
              <a:srgbClr val="D6B19C"/>
            </a:gs>
            <a:gs pos="64999">
              <a:srgbClr val="D49E6C"/>
            </a:gs>
            <a:gs pos="85001">
              <a:srgbClr val="A65528"/>
            </a:gs>
            <a:gs pos="100000">
              <a:srgbClr val="66301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700" smtClean="0">
                <a:solidFill>
                  <a:srgbClr val="FFFF66"/>
                </a:solidFill>
                <a:latin typeface="Monotype Corsiva" pitchFamily="66" charset="0"/>
              </a:rPr>
              <a:t>С. Авдулина и Д. Хвостова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5105400"/>
            <a:ext cx="7848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Очень выразительны портреты С. Авдулиной (слева)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и  Д. Хвостовой (справа)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Эти портреты надолго врезаются в память.</a:t>
            </a:r>
          </a:p>
        </p:txBody>
      </p:sp>
      <p:pic>
        <p:nvPicPr>
          <p:cNvPr id="13316" name="Picture 8" descr="k_054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3168650" cy="3352800"/>
          </a:xfrm>
        </p:spPr>
      </p:pic>
      <p:pic>
        <p:nvPicPr>
          <p:cNvPr id="13317" name="Picture 9" descr="k03109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524000"/>
            <a:ext cx="316865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916488" y="1905000"/>
            <a:ext cx="392906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500" smtClean="0">
                <a:solidFill>
                  <a:schemeClr val="bg1"/>
                </a:solidFill>
              </a:rPr>
              <a:t>      </a:t>
            </a:r>
            <a:r>
              <a:rPr lang="ru-RU" sz="1500" b="1" smtClean="0">
                <a:solidFill>
                  <a:srgbClr val="FFFFFF"/>
                </a:solidFill>
              </a:rPr>
              <a:t>Все портреты Кипренского поражают своей красотой, гармоничностью и выразительностью. Все его картины неповторимы, у каждой – своя история, свои пластические средства, своя методика исполнения. </a:t>
            </a:r>
            <a:r>
              <a:rPr lang="ru-RU" sz="1500" b="1" smtClean="0"/>
              <a:t>Как создатель классического портрета на русской почве, Орест Кипренский не уступает Давиду и Энгру, а иногда и превосходит их, отсутствием внутренней сухости, поэтическим чувством. Трудно сравнить его с кем-нибудь в западноевропейском искусстве. Вот почему наша современная художественная культура не может, не должна пройти мимо превосходных образцов русского возрождения в творчестве Кипренского.</a:t>
            </a:r>
            <a:r>
              <a:rPr lang="ru-RU" sz="1400" smtClean="0"/>
              <a:t> </a:t>
            </a:r>
          </a:p>
        </p:txBody>
      </p:sp>
      <p:pic>
        <p:nvPicPr>
          <p:cNvPr id="14339" name="Picture 12" descr="Pk012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2160588" cy="2286000"/>
          </a:xfrm>
        </p:spPr>
      </p:pic>
      <p:pic>
        <p:nvPicPr>
          <p:cNvPr id="14340" name="Picture 13" descr="pk8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4114800"/>
            <a:ext cx="2303463" cy="2438400"/>
          </a:xfrm>
        </p:spPr>
      </p:pic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3124200" y="1905000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«Е. Г. Гагарина. </a:t>
            </a:r>
          </a:p>
          <a:p>
            <a:r>
              <a:rPr lang="ru-RU" b="1">
                <a:solidFill>
                  <a:srgbClr val="FFFFFF"/>
                </a:solidFill>
              </a:rPr>
              <a:t>в детстве»</a:t>
            </a: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914400" y="6096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«А. А. Челищев»</a:t>
            </a:r>
          </a:p>
        </p:txBody>
      </p:sp>
      <p:sp>
        <p:nvSpPr>
          <p:cNvPr id="17424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Все его картины неповторимы…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4648200"/>
            <a:ext cx="5257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6600"/>
                </a:solidFill>
              </a:rPr>
              <a:t>Презентацию выполнила Корева Ульяна 10кл.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76962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006600"/>
                </a:solidFill>
              </a:rPr>
              <a:t>Спасибо за внимание!!!</a:t>
            </a:r>
            <a:r>
              <a:rPr lang="ru-RU" sz="4800" b="1">
                <a:solidFill>
                  <a:srgbClr val="006600"/>
                </a:solidFill>
                <a:sym typeface="Wingdings" pitchFamily="2" charset="2"/>
              </a:rPr>
              <a:t></a:t>
            </a:r>
            <a:endParaRPr lang="ru-RU" sz="4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Кипренский Орест Адамович</a:t>
            </a:r>
          </a:p>
        </p:txBody>
      </p:sp>
      <p:sp>
        <p:nvSpPr>
          <p:cNvPr id="51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676400"/>
            <a:ext cx="392906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66"/>
                </a:solidFill>
              </a:rPr>
              <a:t>		КИПРЕНСКИЙ Орест Адамович</a:t>
            </a:r>
            <a:r>
              <a:rPr lang="ru-RU" sz="2400" smtClean="0"/>
              <a:t> </a:t>
            </a:r>
            <a:r>
              <a:rPr lang="ru-RU" sz="2400" b="1" smtClean="0"/>
              <a:t>(1782-1836),</a:t>
            </a:r>
            <a:r>
              <a:rPr lang="ru-RU" sz="2400" smtClean="0"/>
              <a:t> </a:t>
            </a:r>
            <a:r>
              <a:rPr lang="ru-RU" sz="2400" b="1" smtClean="0"/>
              <a:t>русский живописец и рисовальщик. Выдающийся мастер русского изобразительного искусства романтизма, получивший особую известность как замечательный портретист.</a:t>
            </a:r>
          </a:p>
        </p:txBody>
      </p:sp>
      <p:pic>
        <p:nvPicPr>
          <p:cNvPr id="4100" name="Picture 11" descr="kiprenskijores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3848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Краткая биография. Учеба.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Кипренский был незаконно рожденным сыном помещика А. С. Дьяконова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крестьянки. Еще в детском возрасте выказал он большую охоту к рисованию, что побудило Дьяконова отпустить его на волю и определить, в 1788 г., в воспитанники 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Императорской Академии Художеств</a:t>
            </a: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Он был один из немногих выходцев из народа, который учился в вышеупомянутой Академии.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621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1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499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Покровительство А.С.Строганова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828800"/>
            <a:ext cx="3810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smtClean="0"/>
              <a:t>     </a:t>
            </a:r>
            <a:r>
              <a:rPr lang="ru-RU" sz="1900" b="1" smtClean="0"/>
              <a:t>Обучаясь Академии художеств, своими необычайными способностями и быстрым их развитием Кипренский приобрел себе особое покровительство тогдашнего президента академии, графа А. С. Строганова. Наивысшей мечтой Ореста было поехать в Италию и там совершенствовать свое образование. Но его мечтам в то время не суждено было сбыться. В Европе бушевали наполеоновские войны, и за границу мало кого отпускали.</a:t>
            </a:r>
          </a:p>
        </p:txBody>
      </p:sp>
      <p:pic>
        <p:nvPicPr>
          <p:cNvPr id="7172" name="Picture 5" descr="11-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3609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32500">
              <a:srgbClr val="F0EBD5"/>
            </a:gs>
            <a:gs pos="50000">
              <a:srgbClr val="D1C39F"/>
            </a:gs>
            <a:gs pos="67500">
              <a:srgbClr val="F0EBD5"/>
            </a:gs>
            <a:gs pos="100000">
              <a:srgbClr val="FFEFD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Monotype Corsiva" pitchFamily="66" charset="0"/>
              </a:rPr>
              <a:t>            </a:t>
            </a: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В Италии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05400" y="1905000"/>
            <a:ext cx="37401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smtClean="0"/>
              <a:t>     В 1817 году возобновились поездки за границу, и сбылась мечта Ореста: его направили в Италию.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smtClean="0"/>
              <a:t>     В Италии его талант оценили по достоинству. В знаменитой галерее  Уффици среди портретов великих живописцев мира висит автопортрет художника.</a:t>
            </a:r>
            <a:r>
              <a:rPr lang="ru-RU" sz="1800" smtClean="0"/>
              <a:t>            </a:t>
            </a:r>
          </a:p>
        </p:txBody>
      </p:sp>
      <p:pic>
        <p:nvPicPr>
          <p:cNvPr id="8196" name="Picture 4" descr="italy_24102009020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42672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5638800"/>
            <a:ext cx="2895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Галерея Уффици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4999">
              <a:srgbClr val="A65528"/>
            </a:gs>
            <a:gs pos="35001">
              <a:srgbClr val="D49E6C"/>
            </a:gs>
            <a:gs pos="50000">
              <a:srgbClr val="D6B19C"/>
            </a:gs>
            <a:gs pos="64999">
              <a:srgbClr val="D49E6C"/>
            </a:gs>
            <a:gs pos="85001">
              <a:srgbClr val="A65528"/>
            </a:gs>
            <a:gs pos="100000">
              <a:srgbClr val="66301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Monotype Corsiva" pitchFamily="66" charset="0"/>
              </a:rPr>
              <a:t>      Залпы на сенатской       </a:t>
            </a:r>
            <a:br>
              <a:rPr lang="ru-RU" sz="4000" smtClean="0">
                <a:latin typeface="Monotype Corsiva" pitchFamily="66" charset="0"/>
              </a:rPr>
            </a:br>
            <a:r>
              <a:rPr lang="ru-RU" sz="4000" smtClean="0">
                <a:latin typeface="Monotype Corsiva" pitchFamily="66" charset="0"/>
              </a:rPr>
              <a:t>  площади</a:t>
            </a:r>
            <a:r>
              <a:rPr lang="ru-RU" smtClean="0"/>
              <a:t>   </a:t>
            </a: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3962400"/>
            <a:ext cx="78486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</a:t>
            </a:r>
            <a:r>
              <a:rPr lang="ru-RU" sz="2800" b="1" smtClean="0"/>
              <a:t>Из Италии Орест приехал за месяц до восстания декабристов. Прогремели залпы на сенатской площади. Кипренский дружил с многими из декабристов.</a:t>
            </a:r>
          </a:p>
        </p:txBody>
      </p:sp>
      <p:pic>
        <p:nvPicPr>
          <p:cNvPr id="9220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838200"/>
            <a:ext cx="4924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bg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Парадные портреты</a:t>
            </a:r>
          </a:p>
        </p:txBody>
      </p:sp>
      <p:sp>
        <p:nvSpPr>
          <p:cNvPr id="10252" name="Rectangle 1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1524000"/>
            <a:ext cx="3929063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   </a:t>
            </a:r>
            <a:r>
              <a:rPr lang="ru-RU" sz="1600" b="1" smtClean="0"/>
              <a:t>Портрет лейб-гусарского полковника </a:t>
            </a:r>
            <a:r>
              <a:rPr lang="ru-RU" sz="1600" b="1" smtClean="0">
                <a:solidFill>
                  <a:srgbClr val="FFFFFF"/>
                </a:solidFill>
              </a:rPr>
              <a:t>Евграфа Васильевича Давыдова</a:t>
            </a:r>
            <a:r>
              <a:rPr lang="ru-RU" sz="1600" b="1" smtClean="0"/>
              <a:t> – пример умения Ореста Адамовича создавать парадные портреты непринужденно, показывая все тонкости жизни героев. Гусарский полковник изображен грациозно облокотившимся на каменную плиту. Задумчивый и отстраненный взгляд, большой открытый лоб создают впечатление одухотворенности образа. Возвышенный пафос усилен романтической атмосферой полумрака, грозовым пейзажем, где по поверхности скал как будто пробегают пятна света.</a:t>
            </a:r>
            <a:endParaRPr lang="ru-RU" sz="1600" smtClean="0"/>
          </a:p>
        </p:txBody>
      </p:sp>
      <p:pic>
        <p:nvPicPr>
          <p:cNvPr id="10244" name="Picture 14" descr="pk8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3815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4999">
              <a:srgbClr val="FF0300"/>
            </a:gs>
            <a:gs pos="27499">
              <a:srgbClr val="FF7A00"/>
            </a:gs>
            <a:gs pos="50000">
              <a:srgbClr val="FFF200"/>
            </a:gs>
            <a:gs pos="72501">
              <a:srgbClr val="FF7A00"/>
            </a:gs>
            <a:gs pos="85001">
              <a:srgbClr val="FF0300"/>
            </a:gs>
            <a:gs pos="100000">
              <a:srgbClr val="4D080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66"/>
                </a:solidFill>
                <a:latin typeface="Monotype Corsiva" pitchFamily="66" charset="0"/>
              </a:rPr>
              <a:t>Портрет А. С. Пушкина</a:t>
            </a:r>
            <a:r>
              <a:rPr lang="ru-RU" smtClean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905000"/>
            <a:ext cx="396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smtClean="0"/>
              <a:t>     </a:t>
            </a:r>
            <a:r>
              <a:rPr lang="ru-RU" sz="2100" b="1" smtClean="0">
                <a:solidFill>
                  <a:srgbClr val="FFFFFF"/>
                </a:solidFill>
              </a:rPr>
              <a:t>Этот портрет является одним из самых известных изображений Пушкина, здесь он выглядит торжественно и романтично, в ореоле поэтической славы . Сейчас портрет находится в Третьяковской галерее. Впервые был экспонирован на выставке Петербургской академии художеств в сентябре 1827 года.</a:t>
            </a:r>
          </a:p>
        </p:txBody>
      </p:sp>
      <p:pic>
        <p:nvPicPr>
          <p:cNvPr id="11268" name="Picture 8" descr="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57400"/>
            <a:ext cx="3560763" cy="4152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9">
      <a:dk1>
        <a:srgbClr val="95C198"/>
      </a:dk1>
      <a:lt1>
        <a:srgbClr val="FFFFFF"/>
      </a:lt1>
      <a:dk2>
        <a:srgbClr val="C6E1C5"/>
      </a:dk2>
      <a:lt2>
        <a:srgbClr val="FFFFCC"/>
      </a:lt2>
      <a:accent1>
        <a:srgbClr val="2B877C"/>
      </a:accent1>
      <a:accent2>
        <a:srgbClr val="B2DA96"/>
      </a:accent2>
      <a:accent3>
        <a:srgbClr val="DFEEDF"/>
      </a:accent3>
      <a:accent4>
        <a:srgbClr val="DADADA"/>
      </a:accent4>
      <a:accent5>
        <a:srgbClr val="ACC3BF"/>
      </a:accent5>
      <a:accent6>
        <a:srgbClr val="A1C587"/>
      </a:accent6>
      <a:hlink>
        <a:srgbClr val="99FF33"/>
      </a:hlink>
      <a:folHlink>
        <a:srgbClr val="F2FFE5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95C198"/>
        </a:dk1>
        <a:lt1>
          <a:srgbClr val="FFFFFF"/>
        </a:lt1>
        <a:dk2>
          <a:srgbClr val="C6E1C5"/>
        </a:dk2>
        <a:lt2>
          <a:srgbClr val="FFFFCC"/>
        </a:lt2>
        <a:accent1>
          <a:srgbClr val="2B877C"/>
        </a:accent1>
        <a:accent2>
          <a:srgbClr val="B2DA96"/>
        </a:accent2>
        <a:accent3>
          <a:srgbClr val="DFEEDF"/>
        </a:accent3>
        <a:accent4>
          <a:srgbClr val="DADADA"/>
        </a:accent4>
        <a:accent5>
          <a:srgbClr val="ACC3BF"/>
        </a:accent5>
        <a:accent6>
          <a:srgbClr val="A1C587"/>
        </a:accent6>
        <a:hlink>
          <a:srgbClr val="99FF33"/>
        </a:hlink>
        <a:folHlink>
          <a:srgbClr val="F2FFE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ава 9">
    <a:dk1>
      <a:srgbClr val="95C198"/>
    </a:dk1>
    <a:lt1>
      <a:srgbClr val="FFFFFF"/>
    </a:lt1>
    <a:dk2>
      <a:srgbClr val="C6E1C5"/>
    </a:dk2>
    <a:lt2>
      <a:srgbClr val="FFFFCC"/>
    </a:lt2>
    <a:accent1>
      <a:srgbClr val="2B877C"/>
    </a:accent1>
    <a:accent2>
      <a:srgbClr val="B2DA96"/>
    </a:accent2>
    <a:accent3>
      <a:srgbClr val="DFEEDF"/>
    </a:accent3>
    <a:accent4>
      <a:srgbClr val="DADADA"/>
    </a:accent4>
    <a:accent5>
      <a:srgbClr val="ACC3BF"/>
    </a:accent5>
    <a:accent6>
      <a:srgbClr val="A1C587"/>
    </a:accent6>
    <a:hlink>
      <a:srgbClr val="99FF33"/>
    </a:hlink>
    <a:folHlink>
      <a:srgbClr val="F2FFE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375</TotalTime>
  <Words>477</Words>
  <Application>Microsoft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Wingdings</vt:lpstr>
      <vt:lpstr>Calibri</vt:lpstr>
      <vt:lpstr>Times New Roman</vt:lpstr>
      <vt:lpstr>Monotype Corsiva</vt:lpstr>
      <vt:lpstr>Трава</vt:lpstr>
      <vt:lpstr>Slide 1</vt:lpstr>
      <vt:lpstr>Кипренский Орест Адамович</vt:lpstr>
      <vt:lpstr>Краткая биография. Учеба.</vt:lpstr>
      <vt:lpstr>Slide 4</vt:lpstr>
      <vt:lpstr>Покровительство А.С.Строганова</vt:lpstr>
      <vt:lpstr>            В Италии</vt:lpstr>
      <vt:lpstr>      Залпы на сенатской          площади   </vt:lpstr>
      <vt:lpstr>Парадные портреты</vt:lpstr>
      <vt:lpstr>Портрет А. С. Пушкина.</vt:lpstr>
      <vt:lpstr>Карандашные портреты</vt:lpstr>
      <vt:lpstr>С. Авдулина и Д. Хвостова</vt:lpstr>
      <vt:lpstr>Все его картины неповторимы…</vt:lpstr>
      <vt:lpstr>Презентацию выполнила Корева Ульяна 10кл.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9</cp:revision>
  <cp:lastPrinted>1601-01-01T00:00:00Z</cp:lastPrinted>
  <dcterms:created xsi:type="dcterms:W3CDTF">1601-01-01T00:00:00Z</dcterms:created>
  <dcterms:modified xsi:type="dcterms:W3CDTF">2016-05-07T07:29:46Z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