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514" autoAdjust="0"/>
  </p:normalViewPr>
  <p:slideViewPr>
    <p:cSldViewPr>
      <p:cViewPr varScale="1">
        <p:scale>
          <a:sx n="75" d="100"/>
          <a:sy n="75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D8DD0-5350-4465-AB78-8F7095C0C71C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F15B5-C1E7-44A7-B344-2BD08498BF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6766-A95D-4BC7-845E-C5E205C634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E20-5803-4EC9-B44C-CD18B13A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6766-A95D-4BC7-845E-C5E205C634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E20-5803-4EC9-B44C-CD18B13A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6766-A95D-4BC7-845E-C5E205C634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E20-5803-4EC9-B44C-CD18B13A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6766-A95D-4BC7-845E-C5E205C634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E20-5803-4EC9-B44C-CD18B13A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6766-A95D-4BC7-845E-C5E205C634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E20-5803-4EC9-B44C-CD18B13A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6766-A95D-4BC7-845E-C5E205C634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E20-5803-4EC9-B44C-CD18B13A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6766-A95D-4BC7-845E-C5E205C634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E20-5803-4EC9-B44C-CD18B13A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6766-A95D-4BC7-845E-C5E205C634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E20-5803-4EC9-B44C-CD18B13A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6766-A95D-4BC7-845E-C5E205C634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E20-5803-4EC9-B44C-CD18B13A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6766-A95D-4BC7-845E-C5E205C634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E20-5803-4EC9-B44C-CD18B13A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6766-A95D-4BC7-845E-C5E205C634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E1E20-5803-4EC9-B44C-CD18B13A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26766-A95D-4BC7-845E-C5E205C63439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E1E20-5803-4EC9-B44C-CD18B13A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Gcy;&amp;acy;&amp;ucy;&amp;ecy;&amp;rcy; &amp;Kcy;&amp;ocy;&amp;ucy;&amp;scy;&amp;tcy; – &amp;ucy;&amp;rcy;&amp;ocy;&amp;kcy;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solidFill>
            <a:srgbClr val="66CCFF"/>
          </a:solidFill>
          <a:ln>
            <a:noFill/>
          </a:ln>
        </p:spPr>
      </p:pic>
      <p:pic>
        <p:nvPicPr>
          <p:cNvPr id="12292" name="Picture 4" descr="&amp;Gcy;&amp;acy;&amp;ucy;&amp;ecy;&amp;rcy; &amp;Kcy;&amp;ocy;&amp;ucy;&amp;scy;&amp;tcy; – &amp;ucy;&amp;rcy;&amp;ocy;&amp;kcy;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4437112"/>
            <a:ext cx="486003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&amp;Pcy;&amp;ocy;&amp;lcy;&amp;iecy;&amp;zcy;&amp;ncy;&amp;ycy;&amp;iecy; &amp;tcy;&amp;iecy;&amp;khcy;&amp;ncy;&amp;icy;&amp;chcy;&amp;iecy;&amp;scy;&amp;kcy;&amp;icy;&amp;iecy; &amp;pcy;&amp;rcy;&amp;icy;&amp;iecy;&amp;mcy;&amp;y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52535" y="4293096"/>
            <a:ext cx="262904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&amp;Pcy;&amp;ocy;&amp;lcy;&amp;iecy;&amp;zcy;&amp;ncy;&amp;ycy;&amp;iecy; &amp;tcy;&amp;iecy;&amp;khcy;&amp;ncy;&amp;icy;&amp;chcy;&amp;iecy;&amp;scy;&amp;kcy;&amp;icy;&amp;iecy; &amp;pcy;&amp;rcy;&amp;icy;&amp;iecy;&amp;mcy;&amp;y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52536" y="2492896"/>
            <a:ext cx="1835696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&amp;Pcy;&amp;ocy;&amp;lcy;&amp;iecy;&amp;zcy;&amp;ncy;&amp;ycy;&amp;iecy; &amp;tcy;&amp;iecy;&amp;khcy;&amp;ncy;&amp;icy;&amp;chcy;&amp;iecy;&amp;scy;&amp;kcy;&amp;icy;&amp;iecy; &amp;pcy;&amp;rcy;&amp;icy;&amp;iecy;&amp;mcy;&amp;y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264" y="0"/>
            <a:ext cx="2195736" cy="158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115616" y="90872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Технические приемы акварели </a:t>
            </a:r>
          </a:p>
          <a:p>
            <a:pPr algn="ctr"/>
            <a:r>
              <a:rPr lang="ru-RU" sz="3600" dirty="0" smtClean="0"/>
              <a:t>и их использование на </a:t>
            </a:r>
            <a:r>
              <a:rPr lang="ru-RU" sz="3600" dirty="0" smtClean="0"/>
              <a:t>занятиях</a:t>
            </a:r>
            <a:r>
              <a:rPr lang="ru-RU" sz="3600" dirty="0" smtClean="0"/>
              <a:t> </a:t>
            </a:r>
            <a:r>
              <a:rPr lang="ru-RU" sz="3600" dirty="0" smtClean="0"/>
              <a:t>изобразительного искусства</a:t>
            </a:r>
            <a:endParaRPr lang="ru-RU" sz="3600" dirty="0"/>
          </a:p>
        </p:txBody>
      </p:sp>
      <p:pic>
        <p:nvPicPr>
          <p:cNvPr id="18434" name="Picture 2" descr="http://mogut-vse.ru/ludy/media/kunena/attachments/1397/led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3728" y="4941168"/>
            <a:ext cx="2232248" cy="177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860032" y="3573016"/>
            <a:ext cx="3584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Педагог изобразительного искусства</a:t>
            </a:r>
            <a:endParaRPr lang="ru-RU" dirty="0" smtClean="0"/>
          </a:p>
          <a:p>
            <a:r>
              <a:rPr lang="ru-RU" dirty="0" smtClean="0"/>
              <a:t>                   ГБОУ Гимназия №295 </a:t>
            </a:r>
            <a:r>
              <a:rPr lang="en-US" dirty="0" smtClean="0"/>
              <a:t>(I</a:t>
            </a:r>
            <a:r>
              <a:rPr lang="ru-RU" dirty="0" smtClean="0"/>
              <a:t>)</a:t>
            </a:r>
          </a:p>
          <a:p>
            <a:r>
              <a:rPr lang="ru-RU" dirty="0" smtClean="0"/>
              <a:t>               Белякова Ирина Михайловна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Акварель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по-сухому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(Итальянская акварель)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90872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Акварель «</a:t>
            </a:r>
            <a:r>
              <a:rPr lang="ru-RU" b="1" dirty="0" err="1" smtClean="0"/>
              <a:t>по-сухому</a:t>
            </a:r>
            <a:r>
              <a:rPr lang="ru-RU" b="1" dirty="0" smtClean="0"/>
              <a:t>» </a:t>
            </a:r>
            <a:r>
              <a:rPr lang="ru-RU" dirty="0" smtClean="0"/>
              <a:t>заключается в просушивании каждого слоя краски перед нанесением последующего. Она обладает превосходной яркостью, более живым цветом и более высоким контрастом светлого и темного; создает уникальные живописные эффекты, не воспроизводимые другими методами.</a:t>
            </a:r>
            <a:endParaRPr lang="ru-RU" dirty="0"/>
          </a:p>
        </p:txBody>
      </p:sp>
      <p:pic>
        <p:nvPicPr>
          <p:cNvPr id="22532" name="Picture 4" descr="http://aqua-relle.ucoz.ru/aqua-tech/_Yurchenko-Ig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420888"/>
            <a:ext cx="4032448" cy="3240360"/>
          </a:xfrm>
          <a:prstGeom prst="rect">
            <a:avLst/>
          </a:prstGeom>
          <a:noFill/>
        </p:spPr>
      </p:pic>
      <p:pic>
        <p:nvPicPr>
          <p:cNvPr id="22534" name="Picture 6" descr="http://aqua-relle.ucoz.ru/aqua-tech/_Unkno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420888"/>
            <a:ext cx="401955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4365104"/>
            <a:ext cx="2952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Лессировками </a:t>
            </a:r>
            <a:r>
              <a:rPr lang="ru-RU" dirty="0" smtClean="0"/>
              <a:t>называется способ нанесения акварели прозрачными мазками (как правило, более темные поверх более светлых), один слой поверх другого, при этом нижний всякий раз должен быть сухим.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33265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 количеству красочных слоев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83671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Однослойная 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акварель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83671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Многослойная акварель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293096"/>
            <a:ext cx="3528392" cy="238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Однослойная акварель </a:t>
            </a:r>
            <a:r>
              <a:rPr lang="ru-RU" dirty="0" smtClean="0"/>
              <a:t>– </a:t>
            </a:r>
            <a:r>
              <a:rPr lang="ru-RU" i="1" dirty="0" err="1" smtClean="0"/>
              <a:t>мокрым-по-сухому</a:t>
            </a:r>
            <a:r>
              <a:rPr lang="ru-RU" dirty="0" smtClean="0"/>
              <a:t>, заключается в том, что каждый мазок наносится рядом с предыдущим, захватывая его, пока тот еще не просох. Благодаря этому образуется естественное смешение оттенков и мягкий переход между ними. </a:t>
            </a:r>
            <a:endParaRPr lang="ru-RU" dirty="0"/>
          </a:p>
        </p:txBody>
      </p:sp>
      <p:pic>
        <p:nvPicPr>
          <p:cNvPr id="23554" name="Picture 2" descr="http://aqua-relle.ucoz.ru/aqua-tech/_Horoshilova-All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340768"/>
            <a:ext cx="2304255" cy="2880320"/>
          </a:xfrm>
          <a:prstGeom prst="rect">
            <a:avLst/>
          </a:prstGeom>
          <a:noFill/>
        </p:spPr>
      </p:pic>
      <p:pic>
        <p:nvPicPr>
          <p:cNvPr id="23556" name="Picture 4" descr="http://aqua-relle.ucoz.ru/aqua-tech/_Sergey-Andriya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12776"/>
            <a:ext cx="358750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Ирина\Desktop\Курсовая работа\сканирование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268760"/>
            <a:ext cx="188061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C:\Users\Ирина\Desktop\Курсовая работа\сканирование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268760"/>
            <a:ext cx="194421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C:\Users\Ирина\Desktop\Курсовая работа\сканирование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1268760"/>
            <a:ext cx="194421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Picture 5" descr="C:\Users\Ирина\Desktop\Курсовая работа\сканирование00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4365104"/>
            <a:ext cx="2520280" cy="1949439"/>
          </a:xfrm>
          <a:prstGeom prst="rect">
            <a:avLst/>
          </a:prstGeom>
          <a:noFill/>
        </p:spPr>
      </p:pic>
      <p:pic>
        <p:nvPicPr>
          <p:cNvPr id="24583" name="Picture 7" descr="C:\Users\Ирина\Desktop\Курсовая работа\сканирование00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848" y="4437112"/>
            <a:ext cx="255577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4" name="Picture 8" descr="C:\Users\Ирина\Desktop\Курсовая работа\сканирование000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4365104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39552" y="33265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Этапы работы в технике «лессировка»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 цветовой палитре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908720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Монохромная акварель (гризайль)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90872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Дихромная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акварель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90872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Многоцветная  акварель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t.fl.ru/users/Lunna/upload/f_5044b546027b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060848"/>
            <a:ext cx="2304256" cy="3024336"/>
          </a:xfrm>
          <a:prstGeom prst="rect">
            <a:avLst/>
          </a:prstGeom>
          <a:noFill/>
        </p:spPr>
      </p:pic>
      <p:pic>
        <p:nvPicPr>
          <p:cNvPr id="1028" name="Picture 4" descr="https://pp.vk.me/c5587/u29744691/-12/x_3190722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060848"/>
            <a:ext cx="2160240" cy="2962627"/>
          </a:xfrm>
          <a:prstGeom prst="rect">
            <a:avLst/>
          </a:prstGeom>
          <a:noFill/>
        </p:spPr>
      </p:pic>
      <p:pic>
        <p:nvPicPr>
          <p:cNvPr id="1030" name="Picture 6" descr="http://artnow.ru/img/572000/5723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2060848"/>
            <a:ext cx="2232248" cy="29523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522920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«Гризайль»  </a:t>
            </a:r>
            <a:r>
              <a:rPr lang="ru-RU" dirty="0" smtClean="0"/>
              <a:t>- однотонная живопись не только серого, но и любого другого цветового оттенка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53012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Использование двух цветов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Некоторые «спецэффекты»</a:t>
            </a:r>
            <a:endParaRPr lang="ru-RU" sz="2800" dirty="0"/>
          </a:p>
        </p:txBody>
      </p:sp>
      <p:pic>
        <p:nvPicPr>
          <p:cNvPr id="1026" name="Picture 2" descr="http://stranamasterov.ru/img/i2011/11/07/20482p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836712"/>
            <a:ext cx="17281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67744" y="90872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Акварель и соль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demiart.ru/forum/uploads3/post-153555-12407625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1556792"/>
            <a:ext cx="3143250" cy="434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demiart.ru/forum/journal_uploads3/j653191_12740357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1484784"/>
            <a:ext cx="1512168" cy="175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arttower.ru/forum/uploads/monthly_01_2013/post-16286-13592183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3645024"/>
            <a:ext cx="432048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encrypted-tbn0.gstatic.com/images?q=tbn:ANd9GcTphCh2rp4eCfFUPFuI2hujxmgbdKVlWGMVeL1sXJp00C9yRgIz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35696" y="2060848"/>
            <a:ext cx="1728192" cy="1613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Акварель и пищевая пленка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data:image/jpeg;base64,/9j/4AAQSkZJRgABAQAAAQABAAD/2wCEAAkGBxQTEhUUExQWFhUXGRsZGBgYGBsaGBwaFxoXGBoXGBoYHCggGholHBgYITEhJSorLi4uHB8zODMsNygtLisBCgoKDg0OGxAQGywmHyQsLCwsLCwsLCwsLCwsLCwsLCwsLCwsLCwsLCwsLCwsLCwsLCwsLCwsLCwsLCwsLCwsLP/AABEIAMIBAwMBIgACEQEDEQH/xAAbAAADAAMBAQAAAAAAAAAAAAADBAUAAgYBB//EAD4QAAECBAQEBQEGBQMDBQAAAAECEQADITEEEkFRBSJhcRMygZGhsQZCUsHR8CNicpLhFILxFTPCJDRzorL/xAAZAQADAQEBAAAAAAAAAAAAAAABAgMEAAX/xAAjEQACAgMBAQEAAgMBAAAAAAAAAQIRAyExEkFREzIEYXEi/9oADAMBAAIRAxEAPwBVeEFQTQio0Y7wseCocKSpVK5TzJPStW9YpCaLAZidq/SLXC+HgsZgatEmjxrlOumKKfwFwqQZiAUIKRYn7ri7bxYlYZSD/K1gL9Xu8OABqFgNqW6GPBiQ2bS4ofpeMkpWX86I0/GICc65mQPqcrNoesIS8fh5xUtUxExQYJDtapYCrekG4/JmLBIKUgGhy5ieppQQDBcCZWdaEKCmuEuD2AbL8xqxqKjd0Y5W3QxwDDpmTVKYEJBAozk7PHNfaPA5JpNWNfyIjvcJgwFpIIAKgAmwD0eI/HeCuVIXMmFeYlJowf7rAW7x0MyWW/g0sT/ir6jhkiv7+Y9JNusN47hipZPMlVs2U1HpZ4TVMfoBcm8egpJ8MTTXTamp63pGKLg0/frAWDuA2/5HpGLmg0BJIh0Iy9wrjTjwljzUvQgWfYwHieHKksnKQDy0Djvqe8Q1KPbrqO0VcJj8xZYdaRQij70N+0Rni8P1Avjy+l5mF+zWHVMKpbBkpUS9PKNN6tSDTOErMzKCUqIsFFIV/ULH1j3CS5awZhJUk0aoKdmo5HSKSBlqg1DZVEEpdrHbuKQrybsb+MHNQRKVh5qhLW2YKBzIU/3V5TynZdxu0cZPklLgg0sb076946adiJhUfESFBVc2x7jSJ86SFKdIKRU0LpHRia92h8c1Hok4N6RNw0olgk3of2YuYDCrSknytdzX21iZKwy1FrtqKH2194q8KlmWs5s2UitD+3gZZprQcUGnsdTPSUssAdReu/8AiNsRhnTyHN6RsnDA8zs/3W232gik+HlLXuzt6ijRidNaNi1tgPBUuUiUBXxso/3pAr6iCcdCTNSg1loSmXy6BIuH1ckwWTPUHUg1CkqAuQQFCj99IQn4lKjzDKrXqdx+kZGq0bE72JYzgy5bLZ0lIWClmYlnoffaFTPMdTwTiXhqCFVlvUKB5QoMa/hse4BgPH+H4dczNKmS5ZN0gKyPqWSDl+kBoNnMZqvHjXg0+SUqKXBbVJcehgakQqGAs9ExqiZlVlOz9YIhdWjxUkZq1IBY99IYB5ilbQvMEHQkm1o0mSTAAK5BGQfw+kZBsJ9JwEuTIJAqsUcD10oIaSpalOQEJGpv6dIp+DLAJZKdTpAFoLuGKW1v6A6R3sj4NVcNSohWZQIIqNfd4YXhQHYmoa9Gj3D1LWhibKI1EBzYfCIGNRMRK5ikO4BDmo3694XPFiRQqAFLCvVxaOhUgbCNJ4CUFQYHTrFI5FxolLE+pk/DYs5gFEZQASGOYWLnem0E4rjJZXK5uZSSWFyA1X9RE9WJSFAzbPU/usNcS4WkALRQoLpu2U0KeoqPaGaSkgJ3FkzGS0EDMEMCVPzZgdCooPekIrwAnlK8iSmoLOD0LKqYfAdVUpCTcAN7wRakJZkkqSXFa12cWjQpVwz1fSHjPs0EpJzoQroXB9DV6xFm8NmJPkUoWCglTGOzxM1TCiQWN310DD6wrh+ITi2dNHYczNStLkdYrDNNISWOLOLxAUkkKQUnQEEP7x6teooRr7R2c6SqYCgpzPQPWh6bwDFfZJEoJ5jmPmBIZL6OBUxaP+TFf2IvC3wHwzHgyMolIJWsFSlaZBypahIfYx5KnqS6S2VRLtZ7sHJIHrBsNwhUnMxCw4oqhex/esK4/EqRLUpSFKCXNhrXKGjNKUW3RrgmkrHpcmWX5iCKHl5S7bs/prDmG+yiZktUxMwMl6ZTzMATrS43jnZWMJQkIBZQfm0eu0WlY4JlS1gskIy75pizmISALJTlc29aRJ+kWXlkrF8PyjPLWChnpW9b3FI3l4c6lgRG/CwiWC2VLkkgua21fa0XMNgBNStQUAUscoYg2s0c5M5RQhw9GQgslWjEflFHE4hZrRjplaHcLwuUUAqWUm9mSALuTrHmOl4dNZK1F6EKFPpE29lElRDnSAllAPXyuUi++kT5mEcVoHprHR4hOcG3rSsc6jCzUu6SasG/XWJz/SkfwsYHh6vDmqLOUgDMWdlBSsvoPmJYkAqYhhprXRy9e8BlBZcKBLa3AHYd4zMKgl/37mFGBYvAEBwKuza/5iWtJBi/KWpwp+Yg1OtGhfEYYA7j2MA4hiWCesGlSgLxQ/0Qfyk9i9+ojxPDHIYl3sdO9LRxwhLTU0jYqa8NYjCKQ7pPdm+sIrG8cEEqaIyAqlxkdRx9q8B0hYsbg3STod+8DjdQItHkKyZk7DjKkpfNVw/s0HkuuWd0ivZ4AFaR4+r1jhjHHrCHEVnK2n6Q6sawAKKnoMtma/UbQ0eiT5RzyEZl6PbempI3/SKkuaRyHOpISwUpmdtGD7Qzg+HhDnUm5+kZimTzGrfHUCLTmpMjDG4q2Sp6bPZqtft2jzw0pqkOO1jcsWcmH5cosXbUpKaUNrwOSRQZVJLPmUXc7hmf4MMpivGBRLUa5aak0+keYiVKUtKlkkp+6EgP6kE+zQdOKDKCndJZrP65SfS8Kpw5UslWQpIdISS/ck194HoPlUNYjjBlACXJCc12qf7jU+ggOGxSyVEpIOlAW219YHjSUNYg/wArNbUu560haRgsQt868spdcy/4dNkh80z/AGiCkmrObd0VBIE6i0gihJqQah1FN32+sA+0iHl8oKU5QGAau5cl9Kx7M8OWMqAVFIDKUGT6C5HdogfaHFKMrKpRFigAnTYDRt4MINy0CU0lsUTLAPM9jqPmN8ZLlrRkyMEJokE8oFaG7u5idKxudLHzgMRuKdb7xUTKMuWCXHiIWvYFkqCaC9VXjZ5rpn9/gPHpAUhQzfxEJU+xZiWP8wMMYDjSpSgSkKG9rdvyiViMScsrMLS7BrFayLCtD17wOWXppBeJNbFWVp6O/TjUzVAoLJUMwCi3cDdjTeCnhoUHIUewJbtHKYLFFKSKKSfuqAIfeoYHtFzhXHpgZIypApRI+NYySx1w1wyp9GzwyYKBCj1AJv8AMFn8DxBT5VU0+63Uw4OOFKT4i1MbZSXHuGV2+Yk47iucACYopepIU5/lZVoi9lloHO+zeIQQoyxlcEELTQdHN4k4zh6kqLFNS9ZiD+d41xPECVkkr5qHmJU21rdINhsAuZ/25aiN8qgOxKg3sYQqLokK6FqnUtuGNusFWhKkc13odR3ivJ4dIl/+4mgLtkQSW3znKW9vWEsdiZRBRLKmzOkswFA4Lmops8cAjrQUFnuHr+7wfCKAckosTzFSWI7awDFWYs17a7g3rAsGS7Ag7OyvQg3HeAEsf9UWUMpUtQsxzOPdJ+sIrEoqD5QNQAfYH84ZnYWWEuQoLGjjKTuKOB0rExbgdO0EAWZgsOSSHAOjinSojIT8dW31jI44+uqA8vtCkyVteDYjGIs9i7ki0JTMTmqmoNmUH9rwlC2kbhjd3jB1iXipikMSblr0HcmH5E8ZFZqZQ5y8xo9QKkuLR3kHoFiMSAC5YAOe27CFEcRCrKDbuHfamvSJuOxRxBQlJnJlsmhGRSmutagKgn7oAgE3AIRllslKQ5WcxznYAA9T7WisYfpNyKS8TnByrKUs5NCoOWBN27NBSgTJYQgnluVGp60rErAzx5lkIlmqXUzsbsr3gq+PyEqK82cmhASXYWraG8P4D1+jvDUK8MlamAcAAhgASKaRmIKmypVVgQ6Mx+HFdr7GIvDftSkedKsoKyFGqspU45Ujqa9IYn/bGULJURVmSzsxfmaB4lfAtr9HJ2EWtLrQAfvUcGtWTmBtoawGZiZaQpeHSEgMFjKEFJGyFAO/SIPEPtIZoPgpUghqlTH+0AV7mJUzFzS5UoqNXdwfhPSLRwyfSTmlw7A8SQ5UpiWuRQehLU3ifM4zLS4cCt2d+pu8cqC/cvU3YWDlzApuYm9DsdvR40R/x0yE8rRZx/G1EEIJAapsT22ES1KJ6k3394AlSiWy07uT16QaYabteNePEl8MmTI2BMxiCNNdQx+Y7Di/ExNwUpk5TLSUXd85lh7D7wVTrHHqWLNW372irwfElIMsihqOjB6daQ2XHdP8FxZGtP6Fx4HiMgFgEpHZKUgn1IPvAZUiYT5TlsaH0OsJpnzaJStbf1K/V4PKwaiK16E/qYTxS2x/dvSZTw2EXsr1oPcxawOAX0A6kfR4mcMkKl1KkMzEa6FwXpbY3iihQVTMa7EP7xjyPejZjWrZcGHSwClEnsG+CfpGq5KEknIFFmTmKiKbeX4iV/00BlFagXoKH3IgPE58yWRkKmepv9YzpfhpsfQrE8xw4lpQ/wBxLV7qzKZ6PaIWJxM1ZPiqVShqT+rwKbjZmijWgZI6uLUeD4dRbKZaiTQjLmBe3lN/SJTjTovCVqzMOUWzNs6X+csNGQohwAUjUEk/P0iVNwy0kghQHVJFt3EYQQze8IMOKwWpSfpGsjw5SirMCRYFqeohHFTDufeEZyDlpR4KAU8biyqqnCTYsQPQ2PvE44pqV96GFJeImBwFMNQag9Ck0MdYiTgP9KibORMlzVA8qA6VFJ2NknoReGo6znpmOmP5j/cr9Y8hDETwpRUOQE0SCosNnJcxkGkDZ9hn8JUlCTmzIblc1BJcFldNKxLmTwgliFtVagWo+6iAB2j2fxqfOOWThlIlksVqIUoEi6QHNQQxNKmpiDxPAK8VKV5pi1BISpVXeooBlDVoBSHjFvpGTS4VeJcZkqlkJyLURRBLv3Og6xxk/jGIw7eEtk5qEJfL/cWOtDFBEkIeoBBY7f5ML4xT6sCHDfkYrHCqok8juxzivH5iiCkIZSXKhZxcgC1a9Ijqx8wuc5D6CgY9r+sVPs5wYTyJSKLAzXoQTUh9RqPWNeIcCmy5hSpIFSxcF21Fa9tIeHlf+X0E7e0QxmN9/wBddIPLRcqJCRejn0FIoJwoT5g5FQDRL6EsfiNsYkFTuUt+Bj8P21h3L4hK+sU4zKyFIFE5fVknf1EAymgAvuATXShYaQVfEwqblMtSmS4zKIBqBQJ+awxNxaqZRlejJ5X6OOZrXMFWlwDpvosMIRWwajt9GJgQmhiwNNCGJ9NYal4YS0keFVnUA7B9ST32gJmgB8koHZsx+gh42xJNIXWqoS4qXJdh2NIP4SWDV7JJ/udrNeNEYxb2SOuVvRwYoJ4ysgIUlxsFH4cCK+ZohKeN9J8mSHUOc7jIEu9qvBxgKeRXXnA/8C0bYrFqJ5FBI/CQnO41cB27FoF4swg5lg91KPuDSKRUq6Sm4Xw9RhpYKnSwSASSokV0DJAPpDCMGgKBo38ppXdy7QuJJBNAyglRBa5T92lBaBqQyWIDnrVtKxN2/pRVH4XcPIlpZkge0Ho9B7foI52ShwwHx9dopYXBrSoEMKvRrWIcUIvaJTil9LQbfwqp4bNVUggbkfnYepEbzilBCQHP4yQWpoEuPVz6QlNJ1f3ghKlDeM7s0aRYwcwkfV4R4ipw1i9C9xG0vEZA1z9PeFiQ7ku/7aJpbHfBQIA5l+VLkJJLqOwaw6mPVS8hUAVOGKFJVQjQ9aGjEQUJBNSL2FoBMZJytUOQoWIoW7h/aOyxtWPilToMnHLoM1ugfu7PCeIn13MZOU9RGmV4zUaLATCS5gK36w2uWzxohFSSIZAsDh5SSeYFuhb9YFxuX/EKUpCcrJpq2tFEa6UhuapoSmJoX1gnC8twAGMeQYJ6x5HHH0TiGEXNmIyywVBRBUvOBQOiWo5BmcB3AatxqlxdgrPyskqByhkggEBCcy3UQ4dmYNQxnCeLKnJJlLUtKjziWEs4ABE2YpScrJYFSQEt3eOf4pPLAKMsUJCJZzBALlqEhO5A6dhohG2ZZS0eeI45lDuAO12heaCRmKiQKAqL0HbaBKUXANFMCXOhG3zURspaQnMVN3oG7k1/KNHCGw8qapCwuWcirumlwzACwYn3ihI+0OdS0lSFEu6FJAD9BRj1SxiD/rEqDIOZ9UpKh/d5fmN5S1JqkpI+8Gpd71D+u0JKClseM3Ho0JwFFqBLVI2rtaNETFFKkqKUk0TlL0cFw/aKPGp8kYeWSk+O9wAnOlQo4LMAfvdSz2jnsbjRJDKSAtQBSBMCjXoE/W20CLOkmOpkpdJUpSjsB9VRRmsw8JKkmmZalPXZLAAaVqdIh8OxK5h5RzUOUuzGjh6+0MYmcSvIS4SCHQolOYA2JuH6esO7bFVJFDBkSyXWCt6kkANowD6G7xmK4pLNZkwEWsBXpSOeQnKqpNNwwr+9I9VOAoT6CHWNt2Tc0tUVx4S1pyKQUVzFyVdABQNq5h5OCQkAhQLm/MQGbcFri0c5KU55XPXtvDsietadQv7qQQcwPQkW6EGkFxkl0WLg/gTFykkvqCQ5CqNqlwCp+lIIkImDKoqFLpZ/UXb1hqXh1p86SxbmSnMB0KSywelY3lYeUsFW2ooafiDuPiB60c4b4gU3FpJQgqzAMHAYCjOQTmHeveMRhUHzTcw0FAw/tDwOZgVfdIVWlnrpQPSBlCgWUHPv7/o0clrTDavaLSpEtCpaJeXOxUT5ibMK9AqFpGMCjlWQkGygDruHt2+YQw01csnKpKQRZYdx2IKVDvB5c0D7kogdGG4ymWUwnj92U9r4PplZCXD6OCCO8My0A1dQHQUhiRMwy051TDLYDMgAzCOtgyabnvC03E4cHknFR6yymmtQS8T2Po3xWE5cySSO1frCTkdtxaL2CxCVWUpQ2CEqP/7gOLwcoG6gD0b3DqETUqdMpVq0SsPhmSBXv1vDM3ClgAHWpgxGiqGMSkpomo3Zng2PdRlpYAKLrJNQkC4qKuwgSkNFE9ODLsQzdI9TgySzR0uBw6JsxyCK1fs9K/nHQ4zh0hCHDOQ3TpGaTo0I+dzMFuIZ4ilAw4QpwtPMKUcnmBLk2ba0W1YVhnV5ASBW5Ec7xyY/LUeu8MgESYNYaxmGliSi5mE850AKXSkbUYnv0jMKmQVjxJhlICXLjPmI0DJDZj3aJnjmYqYtBKiVZi4YEWLdoajrBqDRkM4pGVRDgs2g2EZA0EYTxZZYUIDsGUm92KVa9qx7KWhTA4cOacs1Yrs0ByIUQEqvYL5fY2VG+Kwi5QdaFMTRVx7u0bqgYbkL4yU+YJSmUTy5s61qFwWGZIf3hLCcKRmAUCsgApUvMrv5yQNIZlBKQXSrNcaDuVGgjFTEqFVpW33QaV6J5ljvTpB8pA9sDj8QhLAklRoAkZiPanvAZE2YQR4agNCopf8AtBbq5inguHuFLyshNSSAlCQKEnRviEsbijOpLX/CFH5XVSuVJqB1PtBtvSBpK2KS8a1CQCkjmzB37MxMNqmm7CupBKj6pH6d4DJkpQClIbYm+9TqbwdCHAJpoHDEv/iKRx/pKeX8JWQ+KVhLOGaocQwvFLWzkBOiUjKBQV31uaneGVyny0O/TWPZUtkv5hoel94qoRRF5ZMV/wBOM1T076AQ2nCpbqelv3vHqksl7sdjq14ZlS8yXDXNr/5hnKidNg5Hmagew3azbweYinUehDVpbaPFykm4GajOWMbSlPU0fq7GuxtaEcrGUaKPC8epdFJCSxetTZiEsXHeKP8AoEzsvK6qaFJfTZafQ+kQlBHiBQKuUCzEV1JQzVsn3ivgcRmFKEW2UPxBxWsZska2jXjlemZN4euUQ7KSKfxHoQbCYir/AMqgeojYSEKcqRMSwq2Qj+okMD2Pht1inJ4rMCWJCqMyyVP0qXYbW3BhbEzMgC1S0jYoVlUT/KASkeiRErk2WqKJEzAnMEoIWT5QXD9G1PS/SF1JKSUkMoXSoMQf6TYxTOJlF3IY3C0u/wDuS7nqcphhaZpAYpWmo53mZXqz1WGI0tXrFvbXSDgnwi4HE+GtyCUkMQGJIi5PwuHUHQSn+QpII6A1HuI1wvBPFW6Qgh3IRMdILXIWStvZoo4rALl0y0/kSMvuan29YWeRN6GhjaWxLA4dGiHax2O8PzsMVAqzHpUEfLwnLXUAio0/xFHCzXMZ8l3ZeFcJ4QQbg9w49hBpmNEsZVFJV/K+tAaVSet4RxeKzZmBFaH9RCKUgX1h1jvoHOuHR8N5lpYlJU4CiCxNKG+uo3g6sOszkomlkk3ehCakAxIweUal30LfH+Y6JazOMmYaqScqtjsSLAljEckUmVxSsFjpmdQoAAKAWAHcxyXETnUTvHVYtkpmGjgZQOpJDt2BjkeJSVySJi0skJCkChEwl8ttHD+kTSKgMXhvBSEMQuYylEjmSmhQlJZ0vckEPQQuubMYFRfQFSQS+wUz/MMYqcZpz3Uqp3LwHiKQiYEXyslRama6qil6ekMcbHClfNQvGRrNzgsBQMLHQV+YyAcTBODh3Be5cewFX7PGuIxWciXLLIN2uovQBA8x1ZjDM6XKIzArAD2zZj0DsIFhyyqSkIy2UWUpI1blNTq0ehJqR59tC2L4YoupZWhCTVBZS1F9STlR7U6xYlcMlSEpXiAUhYGSTKLTFitVAnMx/EWd3cUiPO44lIVLSMynypJCzLdxfLsC7QsmaUqKRM8WeuhU75Ei7DRI0G8JviHrVspY/EzMVOCFkJlIY+AnyJyjkCtJkxujAd43no5srBwKAdO1hHmHCUJCUFgK1NSdSepjzNR3v+2fWL44eTNkyegaJT99QNnvHk0F3d/mkep1AAD1O/qY9UjQEkv6WiyIM1lyBmCuYU3cdm0hiSEhwDc1Hf8A4gc2TMKXQUMLuK9Y8So9XgNoZJjBUmhrVwOrX7iGCvKA2+/6wulbDlArZ/ygvgMl3KiGcMGAJs7UMSc0WjjdGs4iinZi5rRn16QfEY2WsjKTlADkkqUWDdm6bQBKQlRIHMQzkVGw6CGpGJVMCgF8tRrrRgfXSFb+jeVwZl4uWo0KVLUklZKORAGjCgcavTW8BkID5kBKSHrmLH+keUjrR4yRgVLUlCFJKUAnKwyWdR5jVVGd9obkbt0bV3sRCWPSGQMwpfpASdDDCAxbb6Go9rQOeHJa2u8KgtiuKl5qtX694ZOCIHi4eYqnmQ3MNQ4NFA+ojeXKLAsW+D2MEkzSlQUm4DO28M5OqQPKuzyVP8RlFJEwXDZXb7yGL9xpG6pyyHRNUlXs/dgyv9w9Y2M0E/xQfxZrlwxFHBHQvGxkgh0kK1LajUtcXDwlf6HX/TfC8TnpLTpUucNCzK01Tb0EVZhktZUskWPOj0VRXwYkyfgxbwxUiWFJWMpLZVNX0VQ94jkLY/8AZGxUpOhZ+7Hs4BifMlMeh0094vYyXnqQxPoIk8Qwplpdi2uo/wAQYSvQJxS2AzJS2UnaqSK7CtY6X7MYgFRQqjsR/Uk/o/tHImbTpS/6w/gZxTMQoOzj0PppBnG1sWDp2joftDLdgkcxJKjqQ9Ae1T6xy3E5efKhZUUoBCElRa7kgPSsXOJ8RAUH++HSRZtAWsekRMSp3Ov7p0jOjSIpxXgkrSlKlpHIDmbNoaEVHUt3hCQCrmWXYv0c3Le8NGpJuBCstdD3jghU4lf4lf3HX1jIVVNL/wDMZHUEVxSiouSwFgNGtASTMHLmEt2KtV9E7D+b23hjH4MshEw+YZlgWZxQm7dBGLmPYsE2SBtoBHpx3w8mbr/oxhTkolIA1TZJa3Y9WgeB+z5XLTMSopmKqcxdJqQob3BqIEku4AP6DrFTD4hUoMpJFAQAQGFanYd4XIq2hsUm9M9xf2bxUkArlpIUHSpKwUkHuBCC8LMDchtun4rFHEcan0lpIWNAklTObdSOjQosLJrlzDX8P9SrBhHRnOtnSxwvQmEF6oWHuMt2/peDyEt5wUkgXSahzb5EaHFZaOT2oD/5GsbYLh82aokMhJ+8q3VhZ694LnL6cscBuUUGiAVXe7PDE/DgAmXoHbaj1U2kPYbgBUPDlLSomh83e5GWGOHoPiScO/mmJzA7JNX6XprSM7m2aFjSIXAyFTFLUl0ioegAHoH0h4cSzrWpbAMOVCUq2YkqemtBrCC15Zk2UDZSg5qGBJDHQGBSeQnStQ9f20V8XsT3Whebis0xRKZnm5eXMG0PK+UH0ihKny/EyS1BRzaEGjWprmf0akKz5s/xDNkLShqhDcpIa5r8j2vBpfFPEIM6WkcwITlegvloTlajgw9PlC6e7LMrNmKlEEhIJYeQVTzCrEEGhvS0bzligYkg3sCkn8P3al2Fngc3BNlXKWoJKTlDhlbbslmp9IJglTjRZQp3snKpjoSpanvdw/WJtroaGRMAblrqWbXeyh3rC0yW5v7O8UZGAUpC1k5QhnBDeagAJNawvNARX0pue3rCJ7Gcf0zC4nLyqJKQXbbsHEMqkCYDMolmdhQ1Z0iz2JqBCEtNNYLJJHR9Hof0gtHIHLkZgXCSoGtQC19PWz3EMSFooSohYd3TqkFiFJ1Nqj1jPGUAUpVlBNaDrvrWGAolIdSMzXbVN8xKXcgnX4gN2MlQTGYIeaWoKo6gND+feMkT8yWOg7jeGZXF1JVcqZiDYgkByNti94FPnJUokpZRq6bH0oIk/wAZVL8PM7DbZqgwJU0h8pI3ao9QYGlR+6X6f4N43KQQ6gpB3Ap/afyPpAoLZMxWFBJIYHoGHtp6QkgKSbsfhtLRWxKSNUqezP8AIIBgBSkhiARtt2eK+tEnHYrxDiJmIRKWlBynlLKzDMXbzVD6QGW4VlU/0I9Gb0jfFJ8NBKVB1MACK3ehNqtUND2KzFDqSSUUzVeuppaobWM8qvRohdbJU/h6tOYXs7dyLdoGODzSAGeumv8AcUt6xVwk5TOS+gUoEAfzEbdLxrKx89SglCki4etaGgAqkdm0hLGOdxHC8QFECSSAblQB9WLRkV5slOZThTufvdTvGQbCJcV86Vfdynm0FjWJ0xPIkABRV5dMz6sHp1aGVTCQAVObEuH7FjBF44Sk5k8p3Dlb9AOY/SNyn5VI87wpO2V8LwlMlCZmJTLEy6JVXf8AEoGpAu1BuRYx+J40B1LU5J8oDknoHCR/Uo9gqEZeEUtSl51jN+KqmNWayYP4MtNklZ/Eq3vYmOUbdvoXJRVR4eJmqUnIhGUEVylqa5l0KuwCR0jYYV2ClClkIvTT9iGkcwAKtLCg+KtDMnDzFkJlpJ3ygkjsBD8FWzTC4ZIAVkHUEV7ZnvHRcL4cJqUgKZZSShABKUsVApZxlPKOYk3oBESfKKU9EnevUwWXiMqQHan17RCS9cLRfnpQ/wCpmSPD8BBWk1UvMSli4YBQY9RpA+Hz5qsQqcE5pqnSgAAc6tUjolzEU4xINT8Q/wAG48USpoK8oSoKSBlC1BXLkBKSwo5IsIP8bS0gfyJumxfjXDZkkpK2ClO4CgXF6s+8T8UtS0Iz2Q6BYcpJUO99bRrjMUVzCuxUbVIHQdGEbFLIcFzehp/mNMVVWZ5bugsssXBDPbt9Y3VKzgjKGG70c3BFjUV6wsEJIoGe246Q8t5cvzc5oUl/K4qWvUCDLQsNhleJIcOpYQFEoZIWKVUQSM7X/FtmdoLwXFSyM61EKblLF7P5TQU0JGpgst5iUzsxMxdJjcgDggICSxNLkxp/pgheXexcE1ehIPxEHs0LRclcQDBAJCW1yuWs4B5BU6xnEZaFNTKbsCkP3rliUozkKBCgoC2ZwRqRmDwRSqOo1Jc61MS81wrd9HJ+CIUMpcKs4av9Q5YTBexHbrGqZ5SXTy7kFoLipi1EKIU1GKnIPYs0cmw+UwT1uSQ1resMKWdGjYCWagkdg2uoYj6RoWe9PaOs6mbrmAqe0ETXWNJiEhLlbF2Yg+4IcGNZU8b3hG18HSYVLgFRDpH52gYmU5bdS1Y9XjAS2Vx1DfQD5hXiCcyBUjKXDFvj8oBxpOxgT5gajv8AMLKxVHBBD61g02qWUQXH7pE2XNSg1s7ERRJ0JaGlSUmZlX5QxLAah2u12jqkrdOUvXShdgCygQQHs8crKmhT+/taOh4dxhGQyZgavJM6mwJcMOvvGeadloimNkS1D/tCUSeZI8wFK5S1ewG1YFh8OmSsEF1BwUKBL3oMhr7QeThlTlAg5l5lZzLKlZauGCXLNqHF6wPGYDKQopmCqhUEXBbzqe+5BrpCDkXGYk51NkAc0KA//wBg/vGRJx2CHiLdSXKiaTENWuijvZ6RkEIPh0tJDhBRfUFyamt3hfGJTLWMx5lVAGrtXtDciQUs4IFz+XzC8/CKXMKst9Sz9qlgOkejFI8uUgs2eVBhRNtXPoLCHpASEXtSFpWEa8xCR/U7dzbTeKmDw8tV5oI6Co7DUwHkgtWdGE3ugeHl3BsDU7O9B+kUMKogUJFXBBqG7WMAxcystEtHIHcvZtd1KMZNmcpIoInJ+isV5BcZ4uuaQCE5xdTMVN+LQnqzxOmTdSSYGpSlK5a6N+cU8Pw1Km8RagaNLlh1q7myfk9IsvMESfqbI65j9f3eNJM0JUCQFA0I3D6desUOI4pzlSnIlJYJAatiS9Se8AQA3kHchvWKKWtoRxp9HuJcDVLaYCFyF1TMFRUWU3kUNoHhSw0MZwriM2QXlLUl6KTQpI2UDQiDT56Zii0tKCbhDhIpUpBdq6A+0TfrjHXnqGuFykHnIZnJJvTYOzk/WNMZiCteb8VTQdaN+EUgE2WRJo2V00q7sWIG1K12j0KAWcodKS4zF6UvodY5Ldhf4OYLMzscmZy1BVwBfWrGKeGCFJmVBQAVhD5spUCAMzuFpJFPfSJcjMpw4BzKXQAAPoG0paOj4csJVnWnMpSOZISUgA0ADBgClq2GasTyOimNEhE66VUKbvB1EZS4emkZi5R8YozZkpSMpyhJGuUtdnNY9TKIO4icqKRRNnSs4IcgEdj7x6xSP2ILXYvGiVEXhgBsPiixBLg6sCel/wAotYLBZwMoStQKWCkpcJURU1r206RAQP2LRS4XxEy1BxmGx/XSEkvweLKi53hIIMtJZahVqVYpKWPs9HgQl4aYXDy3Broe4t7QXiKkKSnLlKikqJqA2oyirgkd4Tny0BOWWcwU1WTexFXYkh2peES0O2AmSKgDKpj5kmpGxSfqI3xMsZCCG7isJYjAELYlJZj+bE72pHuKxCjLJqxNbnXaGa4KmAU1H0iVxSUnNah+sMzMSx5i/wA6WtSATh4gYUNwYtHRKQvLLUHXpYRQwic4ckpcN679IRkyFFQGrENr/mKWElAJAIqR6n8ojlorjJq5ikKcZupL+tqx0nCpcjwXTmVNZzTQ2A7FxV3v0iJjpCvNWtybn0hXDyklbKzVGjk2r5QTattIjRc0xc9AWt5coHMXzFZN9SFhz6DtGRzPElHxZjWzHRtdjUesZChOlUkh3WluqX+QYCZxfKEhR0KSz9kqqY2xGBWhKVnKQocrUOxroehheW4LqSfj4Md3hLRpLw7kEAlR0NwfU0MWpuAkSEkzPEXOLgpCghKVbGhUsg3ZhpWIOKzKUVk1PtGT5pISQXLXu56m5PWB5bDoJLUpIsrvWvWNjiV/8kwvKxCnq9dj+X+YyZPW/KX6H/MWjibIymkOSMWHAUW6s7bEtUtDkvGTpagtKkKAqFDmA7hQDEdYhjGrzEKS/oP+YLIx7cwAFWcOPpGhYmS/kQ9jMeZq8y8pNycuV/VP5w2FkIHIcpoFJL1GgcfDxEn4grUVuK3ASAPYUELycYoBWZ0pBDNvoR1ilUqFpPZfCHYIWK3zkoPcOGPvBEcPmoOZQXk0LApsdRT5hCRxBSxkUojNqSQH6tr1g+Cw6pZZJPM5JCySWubxzbO8oNOTyBtVPQv+7x5hFCwq5INdrXjUY4OyklhrQK+IblSAqoua2f5g3Spg8u9DOCkZkrUl+WoDga2cn/mKQxpSZGdPhlJUlRYuK1zhSWKq0arekTUIUzB3NS1NXZjqDV4cda05ZgMxl5ySpiXSQcxct93Q+kSk0ykVSGZeHU6ZiiSVBVTc1DO5vBhCeBkBD1qW/YhzESFIYqaocMQadQD8RKTtlYrQnPHN69oCVgxtxCZWm0ASmweHjwV9MSmNUTXGa4r0P0g/gsDv9YCVnaGAGGJSUgUH8yiWBP4qsO8OGeKhaSCmpZxU7V9iN7xLSoGpHQjf3hqbIExAQFkqA/gqOov4Svy2NLGFaGTs84bJJL5jNHMbMosa6VAeprFFHC5y0Fpaikh6A96b+kc3hyoWOVQ1sQY7Hg3FZgSF5ypSAxSTQjcXqLtAyWthhTOVxuCmMQwF7PUXr8xMwwUEFqknl1Aa9esd/wDaXEy5qELQlncKUGzOqoSfmOFwqxmCRvqesMp3EDjTLOKw5JcpAZgWbYbXLwPPQbglmirhJ+ZOU0Wguyc1TXmDvpttAcbhlKUCnKom5HL75mr7RnbKpEbETy977/rCmEBzuWo9FAbGjKIBhziGDmIcKQQRcFtdmMJ4FBK6AkgGvoQHLj6juIUdHMcVkPOmEFhmNNq2vGQbiCj4syp86ru9zd4yAMNzZpE1gSA1npG8jXvGRkGJFnmODLp+GFpRoe/5CMjIeHQSGU2EagXjIyNMSDPZYcl+kLYoW7xkZFIdJT4BnHl9vrA8TVVasfzj2Mjn/ZnQ4aoNVR1OBogNqIyMieX4XgP5QUqcA94HhkDI7B8x+keRkI+HIrSh5O0Gm/nGRkSl/YsuAXr6xS40OZH/AMafzjIyO+ikjFX9BGmHFYyMiseCPo5JHm9YFPFIyMgLofhPSax7NPKehjIyKCoJxUfxD1CSe5SHPeKHALj+oRkZC5P6hj0L9tUgcNWQACMQA4oWa3aOF4P/ANyT3/MR7GR0P6P/AKNLqOwwKQFkihdQcXbaKy0gyySATGRkZZFTT7Rj/wBPI6kP/bHCcS07iPYyFQyJk5IeMjIyC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://pics.livejournal.com/ireneya/pic/001twt7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124744"/>
            <a:ext cx="698477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6" name="Picture 8" descr="http://demiart.ru/forum/uploads7/post-1497544-12918308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3645024"/>
            <a:ext cx="2376264" cy="268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0" name="Picture 12" descr="http://aqua-relle.ucoz.ru/aqua-tech/_Asiya-Ganieva-Lapteva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3573016"/>
            <a:ext cx="401955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Разбрызгивание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f2.mylove.ru/2om9NrIwahQaam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124744"/>
            <a:ext cx="2975992" cy="2160241"/>
          </a:xfrm>
          <a:prstGeom prst="rect">
            <a:avLst/>
          </a:prstGeom>
          <a:noFill/>
        </p:spPr>
      </p:pic>
      <p:pic>
        <p:nvPicPr>
          <p:cNvPr id="28676" name="Picture 4" descr="http://aqua-relle.ucoz.ru/aqua-tech/_Z-L-Fe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124744"/>
            <a:ext cx="3384376" cy="5040560"/>
          </a:xfrm>
          <a:prstGeom prst="rect">
            <a:avLst/>
          </a:prstGeom>
          <a:noFill/>
        </p:spPr>
      </p:pic>
      <p:pic>
        <p:nvPicPr>
          <p:cNvPr id="28678" name="Picture 6" descr="http://s1.ipicture.ru/uploads/20130329/UT4616j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3717032"/>
            <a:ext cx="3816424" cy="2617490"/>
          </a:xfrm>
          <a:prstGeom prst="rect">
            <a:avLst/>
          </a:prstGeom>
          <a:noFill/>
        </p:spPr>
      </p:pic>
      <p:pic>
        <p:nvPicPr>
          <p:cNvPr id="28680" name="Picture 8" descr="http://img-fotki.yandex.ru/get/6444/103006963.6/0_a0d73_ac62171_L.jp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9" y="1700808"/>
            <a:ext cx="1296144" cy="1825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Акварель по мятой бумаге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mtdesign.ru/wp-content/uploads/2011/08/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196752"/>
            <a:ext cx="180020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www.mtdesign.ru/wp-content/uploads/2011/08/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1124744"/>
            <a:ext cx="17281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http://www.mtdesign.ru/wp-content/uploads/2011/08/P1130099___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1124744"/>
            <a:ext cx="17281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4" name="Picture 8" descr="http://cs11504.vk.me/v11504628/13a4/HbC-QMawl-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861048"/>
            <a:ext cx="3672408" cy="2444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6" name="Picture 10" descr="http://aiu-exhibition2007.narod.ru/photo2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576" y="3861048"/>
            <a:ext cx="352839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cs typeface="Times New Roman" pitchFamily="18" charset="0"/>
              </a:rPr>
              <a:t>По красящим материалам (чистоте техники)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83671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«Чистая»         техника акварели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artnow.ru/img/79000/797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772816"/>
            <a:ext cx="3312368" cy="448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img0.liveinternet.ru/images/attach/c/1/58/982/58982781_WindowsLiveWriter_e75276c1fb8f_C074_Winter_Day_by_GreeGW_4dbd5ca8a174453c8fbf6a6d6d1842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2060848"/>
            <a:ext cx="429649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76672"/>
            <a:ext cx="3744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Смешанная техника акварели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rusforumz.com/uploads/post-2801-11940063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196752"/>
            <a:ext cx="338437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&amp;Acy;&amp;vcy;&amp;dcy;&amp;iecy;&amp;iecy;&amp;vcy;&amp;acy; &amp;Scy;&amp;vcy;&amp;iecy;&amp;tcy;&amp;lcy;&amp;acy;&amp;ncy;&amp;acy; &amp;Vcy;&amp;acy;&amp;scy;&amp;icy;&amp;lcy;&amp;softcy;&amp;iecy;&amp;vcy;&amp;ncy;&amp;acy; - &amp;Kcy;&amp;ocy;&amp;tcy;&amp;iecy;&amp;dcy;&amp;zhcy;. (500&amp;khcy;351). &amp;Ncy;&amp;acy;&amp;zhcy;&amp;mcy;&amp;icy;&amp;tcy;&amp;iecy; &amp;dcy;&amp;lcy;&amp;yacy; &amp;pcy;&amp;rcy;&amp;ocy;&amp;scy;&amp;mcy;&amp;ocy;&amp;tcy;&amp;rcy;&amp;acy; &amp;vcy; &amp;pcy;&amp;ocy;&amp;lcy;&amp;ncy;&amp;ycy;&amp;jcy; &amp;rcy;&amp;acy;&amp;zcy;&amp;mcy;&amp;iecy;&amp;rcy;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933056"/>
            <a:ext cx="360040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euromag.ru/storage/c/2012/10/10/1349853404_832607_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2060848"/>
            <a:ext cx="2839591" cy="4336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584" y="11967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Акварель и тушь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7048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i="1" u="sng" dirty="0" smtClean="0"/>
              <a:t>Цель работы: </a:t>
            </a:r>
            <a:r>
              <a:rPr lang="ru-RU" sz="1700" dirty="0" smtClean="0"/>
              <a:t>систематизация технических приемов работы акварелью для освоения на уроках изобразительного искусства.</a:t>
            </a:r>
          </a:p>
          <a:p>
            <a:r>
              <a:rPr lang="ru-RU" sz="1700" dirty="0" smtClean="0"/>
              <a:t> </a:t>
            </a:r>
          </a:p>
          <a:p>
            <a:r>
              <a:rPr lang="ru-RU" sz="1700" b="1" i="1" u="sng" dirty="0" smtClean="0"/>
              <a:t>Задачи:</a:t>
            </a:r>
            <a:endParaRPr lang="ru-RU" sz="1700" dirty="0" smtClean="0"/>
          </a:p>
          <a:p>
            <a:r>
              <a:rPr lang="ru-RU" sz="1700" b="1" i="1" dirty="0" smtClean="0"/>
              <a:t>Образовательные:</a:t>
            </a:r>
            <a:endParaRPr lang="ru-RU" sz="1700" dirty="0" smtClean="0"/>
          </a:p>
          <a:p>
            <a:pPr lvl="0"/>
            <a:r>
              <a:rPr lang="ru-RU" sz="1700" dirty="0" smtClean="0"/>
              <a:t>сформировать представление о разнообразии акварельных техник;</a:t>
            </a:r>
          </a:p>
          <a:p>
            <a:pPr lvl="0"/>
            <a:r>
              <a:rPr lang="ru-RU" sz="1700" dirty="0" smtClean="0"/>
              <a:t>пробудить интерес учащихся к акварельной живописи через освоение различных технических приемов;</a:t>
            </a:r>
          </a:p>
          <a:p>
            <a:pPr lvl="0"/>
            <a:r>
              <a:rPr lang="ru-RU" sz="1700" dirty="0" smtClean="0"/>
              <a:t>научить грамотно использовать акварельные техники и приемы для создания художественного образа;</a:t>
            </a:r>
          </a:p>
          <a:p>
            <a:pPr lvl="0"/>
            <a:r>
              <a:rPr lang="ru-RU" sz="1700" dirty="0" smtClean="0"/>
              <a:t>научить грамотному прохождению основных этапов решения творческих задач (от задумки к воплощению).</a:t>
            </a:r>
          </a:p>
          <a:p>
            <a:r>
              <a:rPr lang="ru-RU" sz="1700" b="1" i="1" dirty="0" smtClean="0"/>
              <a:t>Развивающие:</a:t>
            </a:r>
            <a:endParaRPr lang="ru-RU" sz="1700" dirty="0" smtClean="0"/>
          </a:p>
          <a:p>
            <a:pPr lvl="0"/>
            <a:r>
              <a:rPr lang="ru-RU" sz="1700" dirty="0" smtClean="0"/>
              <a:t>развивать у учащихся цветовое видение; углублять представление об изобразительных и выразительных возможностях цвета в природе и искусстве;</a:t>
            </a:r>
          </a:p>
          <a:p>
            <a:pPr lvl="0"/>
            <a:r>
              <a:rPr lang="ru-RU" sz="1700" dirty="0" smtClean="0"/>
              <a:t>развивать потребность детей в творчестве и эмоциональное восприятие ими цвета как способа передачи настроения, эмоций;</a:t>
            </a:r>
          </a:p>
          <a:p>
            <a:pPr lvl="0"/>
            <a:r>
              <a:rPr lang="ru-RU" sz="1700" dirty="0" smtClean="0"/>
              <a:t>развивать наблюдательность и способность анализировать увиденное;</a:t>
            </a:r>
          </a:p>
          <a:p>
            <a:pPr lvl="0"/>
            <a:r>
              <a:rPr lang="ru-RU" sz="1700" dirty="0" smtClean="0"/>
              <a:t>развивать самостоятельность учащихся в выборе технического приема для создания художественного образа.</a:t>
            </a:r>
          </a:p>
          <a:p>
            <a:r>
              <a:rPr lang="ru-RU" sz="1700" b="1" i="1" dirty="0" smtClean="0"/>
              <a:t>Воспитательные:</a:t>
            </a:r>
            <a:endParaRPr lang="ru-RU" sz="1700" dirty="0" smtClean="0"/>
          </a:p>
          <a:p>
            <a:pPr lvl="0"/>
            <a:r>
              <a:rPr lang="ru-RU" sz="1700" dirty="0" smtClean="0"/>
              <a:t>воспитывать в детях нравственно-эстетическое восприятие мира искусства.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52535" y="404664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Смешанная техника акварели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 descr="http://www.creative.su/sites/creative.su/data/XmUserFiles/userfiles/user7258/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916832"/>
            <a:ext cx="3096344" cy="42016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105273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Акварель                                     и акварельные карандаши</a:t>
            </a:r>
            <a:endParaRPr lang="ru-RU" b="1" dirty="0"/>
          </a:p>
        </p:txBody>
      </p:sp>
      <p:pic>
        <p:nvPicPr>
          <p:cNvPr id="32776" name="Picture 8" descr="http://www.vshustrov.com/images/catalog/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293096"/>
            <a:ext cx="3443096" cy="2232248"/>
          </a:xfrm>
          <a:prstGeom prst="rect">
            <a:avLst/>
          </a:prstGeom>
          <a:noFill/>
        </p:spPr>
      </p:pic>
      <p:pic>
        <p:nvPicPr>
          <p:cNvPr id="32778" name="Picture 10" descr="http://img1.liveinternet.ru/images/attach/c/4/78/530/78530709_large_4404913_4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196752"/>
            <a:ext cx="3456384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4008" y="7647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Акварель и пастель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37890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Акварель и белила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 степени влажности кисти</a:t>
            </a:r>
            <a:endParaRPr lang="ru-RU" sz="2800" dirty="0"/>
          </a:p>
        </p:txBody>
      </p:sp>
      <p:pic>
        <p:nvPicPr>
          <p:cNvPr id="1026" name="Picture 2" descr="http://iskusstvo45.ucoz.com/tu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700808"/>
            <a:ext cx="7272808" cy="1944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1052736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Сухая кисть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077072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Сухая кисть </a:t>
            </a:r>
            <a:r>
              <a:rPr lang="ru-RU" dirty="0" smtClean="0"/>
              <a:t>– прекрасный способ изобразить много линий, проведенных в одном направлении. Самый удобный прием для изображения травы, меха животных, пушистых поверхностей, цветов и листьев растений. Сухой кистью рисуют как на фоне ранее нарисованных слоев, так и на чистом листе бумаге.</a:t>
            </a:r>
            <a:endParaRPr lang="ru-RU" dirty="0"/>
          </a:p>
        </p:txBody>
      </p:sp>
      <p:pic>
        <p:nvPicPr>
          <p:cNvPr id="1030" name="Picture 6" descr="http://paintinglessons.ru/images/thumb/8/87/696.jpg/200px-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128" y="3861048"/>
            <a:ext cx="2088232" cy="280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Полусухая кисть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54868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Мокрая кисть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sv-img.info/images/05/0017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196752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s018.radikal.ru/i526/1201/6b/1068ea902eb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3861048"/>
            <a:ext cx="316835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http://tusofka.ucoz.com/_fr/0/81592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196753"/>
            <a:ext cx="300151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8" name="Picture 12" descr="https://encrypted-tbn2.gstatic.com/images?q=tbn:ANd9GcRAlIBAzyr2hk9rrLQRkL7nZ8aZ-_at7ZT1-xLpvZVBSaFUJ0o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7" y="3933056"/>
            <a:ext cx="302433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Работы учителя</a:t>
            </a:r>
            <a:endParaRPr lang="ru-RU" sz="2800" dirty="0"/>
          </a:p>
        </p:txBody>
      </p:sp>
      <p:pic>
        <p:nvPicPr>
          <p:cNvPr id="35842" name="Picture 2" descr="C:\Users\Ирина\Desktop\Курсовая работа\2014-06 (июн)\сканирование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870392"/>
            <a:ext cx="4392489" cy="556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 descr="C:\Users\Ирина\Desktop\Курсовая работа\2014-06 (июн)\сканирование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902688"/>
            <a:ext cx="4176464" cy="547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Ирина\Desktop\Курсовая работа\2014-06 (июн)\сканирование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92696"/>
            <a:ext cx="424847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C:\Users\Ирина\Desktop\Курсовая работа\2014-06 (июн)\сканирование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764704"/>
            <a:ext cx="391848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Ирина\Desktop\Курсовая работа\2014-06 (июн)\сканирование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8568952" cy="6480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Ирина\Desktop\Курсовая работа\2014-06 (июн)\сканирование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90947"/>
            <a:ext cx="8532440" cy="630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Работы учащихся</a:t>
            </a:r>
            <a:endParaRPr lang="ru-RU" sz="2800" dirty="0"/>
          </a:p>
        </p:txBody>
      </p:sp>
      <p:pic>
        <p:nvPicPr>
          <p:cNvPr id="39938" name="Picture 2" descr="C:\Users\Ирина\Desktop\Курсовая работа\2014-06 (июн)\сканирование0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060848"/>
            <a:ext cx="273630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9" name="Picture 3" descr="C:\Users\Ирина\Desktop\Курсовая работа\2014-06 (июн)\сканирование0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1124744"/>
            <a:ext cx="282324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0" name="Picture 4" descr="C:\Users\Ирина\Desktop\Курсовая работа\2014-06 (июн)\сканирование0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1916832"/>
            <a:ext cx="2808313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Ирина\Desktop\Курсовая работа\2014-06 (июн)\сканирование0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48680"/>
            <a:ext cx="266429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3" name="Picture 3" descr="C:\Users\Ирина\Desktop\Курсовая работа\2014-06 (июн)\сканирование0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1988840"/>
            <a:ext cx="273630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4" name="Picture 4" descr="C:\Users\Ирина\Desktop\Курсовая работа\2014-06 (июн)\сканирование0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476672"/>
            <a:ext cx="2789589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Ирина\Desktop\Курсовая работа\2014-06 (июн)\сканирование0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1724" y="3645024"/>
            <a:ext cx="4210275" cy="2750995"/>
          </a:xfrm>
          <a:prstGeom prst="rect">
            <a:avLst/>
          </a:prstGeom>
          <a:noFill/>
        </p:spPr>
      </p:pic>
      <p:pic>
        <p:nvPicPr>
          <p:cNvPr id="41989" name="Picture 5" descr="C:\Users\Ирина\Desktop\Курсовая работа\2014-06 (июн)\сканирование0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48680"/>
            <a:ext cx="4290673" cy="2808312"/>
          </a:xfrm>
          <a:prstGeom prst="rect">
            <a:avLst/>
          </a:prstGeom>
          <a:noFill/>
        </p:spPr>
      </p:pic>
      <p:pic>
        <p:nvPicPr>
          <p:cNvPr id="41990" name="Picture 6" descr="C:\Users\Ирина\Desktop\Курсовая работа\2014-06 (июн)\сканирование00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764704"/>
            <a:ext cx="3772048" cy="5345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\Desktop\Курсовая работа\Приложения\сканирование0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8784976" cy="5999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 способам (приемам)  письма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90872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Заливка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Ирина\Desktop\Курсовая работа\Для маминой курсовой\сканирование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916832"/>
            <a:ext cx="208823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7" name="Picture 3" descr="C:\Users\Ирина\Desktop\Курсовая работа\Для маминой курсовой\сканирование0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2276872"/>
            <a:ext cx="216024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8" name="Picture 4" descr="C:\Users\Ирина\Desktop\Курсовая работа\Для маминой курсовой\сканирование0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1988840"/>
            <a:ext cx="216024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558924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Плоская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558924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Градуированная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558924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Фактурная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1340768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Заливка </a:t>
            </a:r>
            <a:r>
              <a:rPr lang="ru-RU" i="1" dirty="0" smtClean="0"/>
              <a:t>- </a:t>
            </a:r>
            <a:r>
              <a:rPr lang="ru-RU" dirty="0" smtClean="0"/>
              <a:t>прием, выполняемый в тех случаях, когда требуется прокрыть значительную площадь рисунка одним цветом или сделать плавные переходы между разными цветами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Мазки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3671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b="1" i="1" dirty="0" smtClean="0"/>
              <a:t>Мазки</a:t>
            </a:r>
            <a:r>
              <a:rPr lang="ru-RU" b="1" dirty="0" smtClean="0"/>
              <a:t> </a:t>
            </a:r>
            <a:r>
              <a:rPr lang="ru-RU" dirty="0" smtClean="0"/>
              <a:t>– это один из самых распространенных способов письма в живописи, по характеру которых легко отличить динамичный рисунок от скучной работы. Наполненная краской кисть, соприкасаясь с поверхностью листа, выполняет то или иное движение, после чего отрывается от бумаги, завершая тем самым мазок. Он может быть точечным, линейным, фигурным, четким, размытым, сплошным, прерывистым и т.п. </a:t>
            </a:r>
            <a:endParaRPr lang="ru-RU" dirty="0"/>
          </a:p>
        </p:txBody>
      </p:sp>
      <p:pic>
        <p:nvPicPr>
          <p:cNvPr id="2050" name="Picture 2" descr="C:\Users\Ирина\Desktop\Курсовая работа\Для маминой курсовой\сканирование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2636912"/>
            <a:ext cx="2376264" cy="3168352"/>
          </a:xfrm>
          <a:prstGeom prst="rect">
            <a:avLst/>
          </a:prstGeom>
          <a:noFill/>
        </p:spPr>
      </p:pic>
      <p:pic>
        <p:nvPicPr>
          <p:cNvPr id="2052" name="Picture 4" descr="http://gallery.artol.ru/_/rsrc/1264019194127/danilcenko-anna/01.jpg?height=320&amp;width=2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2708920"/>
            <a:ext cx="2335907" cy="3096344"/>
          </a:xfrm>
          <a:prstGeom prst="rect">
            <a:avLst/>
          </a:prstGeom>
          <a:noFill/>
        </p:spPr>
      </p:pic>
      <p:pic>
        <p:nvPicPr>
          <p:cNvPr id="2057" name="Picture 9" descr="C:\Users\Ирина\Desktop\ррррррр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2708920"/>
            <a:ext cx="2359025" cy="30963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602128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Размытые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602128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Линейные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602128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Точечные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qua-relle.ucoz.ru/aqua-tech/_D-Andree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1196752"/>
            <a:ext cx="3240360" cy="2664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052736"/>
            <a:ext cx="4464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Отмывка </a:t>
            </a:r>
            <a:r>
              <a:rPr lang="ru-RU" dirty="0" smtClean="0"/>
              <a:t>представляет собой многократную заливку одного тона на другой раствором одной концентрации. Чаще всего этот прием применяется архитекторами и дизайнерами, поскольку обычный чертеж не дает зрителю наглядного представления о форме и цвете постройки. Работая цветом, архитектор находит наилучшее сочетание материала для восприятия задуманного, уточняет тональные отношения, достигает выразительного силуэтного и объемного решения проекта.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5486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Отмывка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&amp;Vcy; &amp;scy;&amp;tcy;&amp;ocy;&amp;yacy;&amp;chcy;&amp;iecy;&amp;jcy; &amp;vcy;&amp;ocy;&amp;dcy;&amp;iecy; (&amp;acy;&amp;kcy;.&amp;bcy;&amp;ucy;&amp;mcy;).200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4293096"/>
            <a:ext cx="3888432" cy="22322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80112" y="4653136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А.С. </a:t>
            </a:r>
            <a:r>
              <a:rPr lang="ru-RU" dirty="0" err="1" smtClean="0"/>
              <a:t>Чувашов</a:t>
            </a:r>
            <a:r>
              <a:rPr lang="ru-RU" dirty="0" smtClean="0"/>
              <a:t>. В стоячей воде.</a:t>
            </a:r>
          </a:p>
          <a:p>
            <a:r>
              <a:rPr lang="ru-RU" dirty="0" smtClean="0"/>
              <a:t>Пример использования отмывки в качестве живописной техники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7667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Резерважи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oformitelblok.ru/images/stories/food/p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88840"/>
            <a:ext cx="2448272" cy="332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90872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Резерваж</a:t>
            </a:r>
            <a:r>
              <a:rPr lang="ru-RU" dirty="0" smtClean="0"/>
              <a:t> – это часть листа, которая сохраняется белой в процессе живописи.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9675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Основные способы : </a:t>
            </a:r>
            <a:r>
              <a:rPr lang="ru-RU" dirty="0" err="1" smtClean="0"/>
              <a:t>обходка</a:t>
            </a:r>
            <a:r>
              <a:rPr lang="ru-RU" dirty="0" smtClean="0"/>
              <a:t>, механическое снятие слоя  (процарапывание),  маскирующие средства, вымывание.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37321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Обходка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светлых просветов в небе и лужиц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://img-fotki.yandex.ru/get/5637/44944879.a/0_d6767_7dc43506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1772817"/>
            <a:ext cx="273363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75856" y="342900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Процарапывание травинок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8" name="Picture 12" descr="http://static2.insales.ru/images/products/1/4271/9171119/Mask_winsor_exampl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128" y="1772816"/>
            <a:ext cx="302433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084168" y="522920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Цветы созданы с применением маскировочной жидкости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70" name="Picture 14" descr="https://pp.vk.me/c9284/v9284932/27f7/HcuuJ0s7xi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94369" y="4149080"/>
            <a:ext cx="2657751" cy="187220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59832" y="616530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Вымывание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 степени влажности бумаги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76470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Акварель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по-мокрому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(Английская акварель)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1256167"/>
            <a:ext cx="77048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Более капризная и прихотливая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манера письма «по мокрому» родилась в Англии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вероятно, потому что в стране, находящейся на острове, окруженном водными пространствами, в этом «туманном Альбионе», повышенная влажность воздуха сама диктовала живописи характер легкий и мягкий. Живопись акварелью на сырой бумаге называют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«английской акварелью»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Этот приём дает акварели глубину и создаёт ощущение солнечного света и воздушной перспективы.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482" name="Picture 2" descr="C:\Users\Ирина\Desktop\Курсовая работа\Для маминой курсовой\сканирование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068960"/>
            <a:ext cx="244827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Ирина\Desktop\Курсовая работа\Для маминой курсовой\сканирование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3140968"/>
            <a:ext cx="237626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Ирина\Desktop\Курсовая работа\Для маминой курсовой\сканирование0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176" y="3068960"/>
            <a:ext cx="246333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«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la Prima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052737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 </a:t>
            </a:r>
            <a:r>
              <a:rPr lang="ru-RU" b="1" dirty="0" smtClean="0"/>
              <a:t>живопись </a:t>
            </a:r>
            <a:r>
              <a:rPr lang="ru-RU" b="1" dirty="0" err="1" smtClean="0"/>
              <a:t>по-сырому</a:t>
            </a:r>
            <a:r>
              <a:rPr lang="ru-RU" dirty="0" smtClean="0"/>
              <a:t>, написанная быстро, в один сеанс, при которой создаются неповторимые эффекты разводов, переливов и </a:t>
            </a:r>
            <a:r>
              <a:rPr lang="ru-RU" dirty="0" err="1" smtClean="0"/>
              <a:t>перетеканий</a:t>
            </a:r>
            <a:r>
              <a:rPr lang="ru-RU" dirty="0" smtClean="0"/>
              <a:t> краски.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aqua-relle.ucoz.ru/aqua-tech/_Katya-Mixalska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916832"/>
            <a:ext cx="3816424" cy="3024336"/>
          </a:xfrm>
          <a:prstGeom prst="rect">
            <a:avLst/>
          </a:prstGeom>
          <a:noFill/>
        </p:spPr>
      </p:pic>
      <p:pic>
        <p:nvPicPr>
          <p:cNvPr id="21509" name="Picture 5" descr="http://aqua-relle.ucoz.ru/aqua-tech/_Epifanov-Vyachesla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916833"/>
            <a:ext cx="3672408" cy="30243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530120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Попадая на влажную поверхность бумаги, краска растекается по ней неповторимым образом, делая картину легкой, воздушной, прозрачной, дышащей.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AR BERKLEY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608</Words>
  <Application>Microsoft Office PowerPoint</Application>
  <PresentationFormat>Экран (4:3)</PresentationFormat>
  <Paragraphs>82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114</cp:revision>
  <dcterms:created xsi:type="dcterms:W3CDTF">2014-05-31T06:33:23Z</dcterms:created>
  <dcterms:modified xsi:type="dcterms:W3CDTF">2019-02-09T16:36:15Z</dcterms:modified>
</cp:coreProperties>
</file>